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2" d="100"/>
          <a:sy n="62" d="100"/>
        </p:scale>
        <p:origin x="50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W</a:t>
            </a:r>
            <a:r>
              <a:rPr lang="en-US" altLang="zh-CN" cap="none" dirty="0" smtClean="0"/>
              <a:t>estern Blot </a:t>
            </a:r>
            <a:r>
              <a:rPr lang="zh-CN" altLang="en-US" cap="none" dirty="0" smtClean="0"/>
              <a:t>实验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892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77329" y="469557"/>
            <a:ext cx="919342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一、实验目的</a:t>
            </a:r>
            <a:endParaRPr lang="en-US" altLang="zh-CN" sz="2800" dirty="0" smtClean="0"/>
          </a:p>
          <a:p>
            <a:r>
              <a:rPr lang="en-US" altLang="zh-CN" sz="2800" dirty="0"/>
              <a:t> </a:t>
            </a:r>
            <a:r>
              <a:rPr lang="en-US" altLang="zh-CN" sz="2800" dirty="0" smtClean="0"/>
              <a:t>    </a:t>
            </a:r>
            <a:r>
              <a:rPr lang="zh-CN" altLang="en-US" sz="2800" dirty="0" smtClean="0"/>
              <a:t>掌握</a:t>
            </a:r>
            <a:r>
              <a:rPr lang="en-US" altLang="zh-CN" sz="2800" dirty="0" smtClean="0"/>
              <a:t>WB</a:t>
            </a:r>
            <a:r>
              <a:rPr lang="zh-CN" altLang="en-US" sz="2800" dirty="0" smtClean="0"/>
              <a:t>的实验原理，并能独立用该实验技术检测特异蛋白。</a:t>
            </a:r>
            <a:endParaRPr lang="en-US" altLang="zh-CN" sz="2800" dirty="0" smtClean="0"/>
          </a:p>
          <a:p>
            <a:endParaRPr lang="en-US" altLang="zh-CN" sz="2800" dirty="0"/>
          </a:p>
          <a:p>
            <a:r>
              <a:rPr lang="zh-CN" altLang="en-US" sz="2800" dirty="0" smtClean="0"/>
              <a:t>二、实验原理</a:t>
            </a:r>
            <a:endParaRPr lang="en-US" altLang="zh-CN" sz="2800" dirty="0" smtClean="0"/>
          </a:p>
          <a:p>
            <a:endParaRPr lang="en-US" altLang="zh-CN" sz="2800" dirty="0"/>
          </a:p>
          <a:p>
            <a:r>
              <a:rPr lang="en-US" altLang="zh-CN" sz="2800" dirty="0" smtClean="0"/>
              <a:t>     </a:t>
            </a:r>
            <a:r>
              <a:rPr lang="zh-CN" altLang="en-US" sz="2800" dirty="0" smtClean="0"/>
              <a:t>将蛋白样品通过</a:t>
            </a:r>
            <a:r>
              <a:rPr lang="en-US" altLang="zh-CN" sz="2800" dirty="0" smtClean="0"/>
              <a:t>SDS-PAGE</a:t>
            </a:r>
            <a:r>
              <a:rPr lang="zh-CN" altLang="en-US" sz="2800" dirty="0" smtClean="0"/>
              <a:t>对不同分子量的蛋白质进行分离，通过转膜将胶上分离的蛋白质转到固相支持物</a:t>
            </a:r>
            <a:r>
              <a:rPr lang="en-US" altLang="zh-CN" sz="2800" dirty="0" smtClean="0"/>
              <a:t>PVDF</a:t>
            </a:r>
            <a:r>
              <a:rPr lang="zh-CN" altLang="en-US" sz="2800" dirty="0" smtClean="0"/>
              <a:t>膜上，用靶蛋白的非标记抗体与膜上的目的蛋白特异性结合，再与辣根过氧化物酶标记的二抗结合，最后再利用</a:t>
            </a:r>
            <a:r>
              <a:rPr lang="en-US" altLang="zh-CN" sz="2800" dirty="0" smtClean="0"/>
              <a:t>ECL</a:t>
            </a:r>
            <a:r>
              <a:rPr lang="zh-CN" altLang="en-US" sz="2800" dirty="0" smtClean="0"/>
              <a:t>发光液检测，如果转印膜上含有靶蛋白，经</a:t>
            </a:r>
            <a:r>
              <a:rPr lang="en-US" altLang="zh-CN" sz="2800" dirty="0" smtClean="0"/>
              <a:t>X</a:t>
            </a:r>
            <a:r>
              <a:rPr lang="zh-CN" altLang="en-US" sz="2800" dirty="0" smtClean="0"/>
              <a:t>光片曝光，显影后则会在</a:t>
            </a:r>
            <a:r>
              <a:rPr lang="en-US" altLang="zh-CN" sz="2800" dirty="0" smtClean="0"/>
              <a:t>X</a:t>
            </a:r>
            <a:r>
              <a:rPr lang="zh-CN" altLang="en-US" sz="2800" dirty="0" smtClean="0"/>
              <a:t>光片上出现特异性蛋白条带。</a:t>
            </a:r>
            <a:endParaRPr lang="en-US" altLang="zh-CN" sz="2800" dirty="0" smtClean="0"/>
          </a:p>
          <a:p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883837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0918" y="1348081"/>
            <a:ext cx="970417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prstClr val="white"/>
                </a:solidFill>
              </a:rPr>
              <a:t>三、实验试剂</a:t>
            </a:r>
            <a:endParaRPr lang="en-US" altLang="zh-CN" sz="3600" b="1" dirty="0">
              <a:solidFill>
                <a:prstClr val="white"/>
              </a:solidFill>
            </a:endParaRPr>
          </a:p>
          <a:p>
            <a:pPr lvl="0"/>
            <a:endParaRPr lang="en-US" altLang="zh-CN" sz="3600" b="1" dirty="0">
              <a:solidFill>
                <a:prstClr val="white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sz="3600" b="1" dirty="0">
                <a:solidFill>
                  <a:prstClr val="white"/>
                </a:solidFill>
              </a:rPr>
              <a:t>    </a:t>
            </a:r>
            <a:r>
              <a:rPr lang="en-US" altLang="zh-CN" sz="3600" dirty="0">
                <a:solidFill>
                  <a:prstClr val="white"/>
                </a:solidFill>
              </a:rPr>
              <a:t>SDS-PAGE</a:t>
            </a:r>
            <a:r>
              <a:rPr lang="zh-CN" altLang="en-US" sz="3600" dirty="0">
                <a:solidFill>
                  <a:prstClr val="white"/>
                </a:solidFill>
              </a:rPr>
              <a:t>试剂盒， </a:t>
            </a:r>
            <a:r>
              <a:rPr lang="en-US" altLang="zh-CN" sz="3600" dirty="0">
                <a:solidFill>
                  <a:prstClr val="white"/>
                </a:solidFill>
              </a:rPr>
              <a:t>PVDF</a:t>
            </a:r>
            <a:r>
              <a:rPr lang="zh-CN" altLang="en-US" sz="3600" dirty="0">
                <a:solidFill>
                  <a:prstClr val="white"/>
                </a:solidFill>
              </a:rPr>
              <a:t>膜，鸡胱抑素</a:t>
            </a:r>
            <a:r>
              <a:rPr lang="en-US" altLang="zh-CN" sz="3600" dirty="0">
                <a:solidFill>
                  <a:prstClr val="white"/>
                </a:solidFill>
              </a:rPr>
              <a:t>C</a:t>
            </a:r>
            <a:r>
              <a:rPr lang="zh-CN" altLang="en-US" sz="3600" dirty="0">
                <a:solidFill>
                  <a:prstClr val="white"/>
                </a:solidFill>
              </a:rPr>
              <a:t>，兔源抗辣根过氧化物酶标记的抗兔</a:t>
            </a:r>
            <a:r>
              <a:rPr lang="en-US" altLang="zh-CN" sz="3600" dirty="0">
                <a:solidFill>
                  <a:prstClr val="white"/>
                </a:solidFill>
              </a:rPr>
              <a:t>IgG, Tween</a:t>
            </a:r>
            <a:r>
              <a:rPr lang="zh-CN" altLang="en-US" sz="3600" dirty="0">
                <a:solidFill>
                  <a:prstClr val="white"/>
                </a:solidFill>
              </a:rPr>
              <a:t> </a:t>
            </a:r>
            <a:r>
              <a:rPr lang="en-US" altLang="zh-CN" sz="3600" dirty="0">
                <a:solidFill>
                  <a:prstClr val="white"/>
                </a:solidFill>
              </a:rPr>
              <a:t>20, ECL</a:t>
            </a:r>
            <a:r>
              <a:rPr lang="zh-CN" altLang="en-US" sz="3600" dirty="0">
                <a:solidFill>
                  <a:prstClr val="white"/>
                </a:solidFill>
              </a:rPr>
              <a:t>发光试剂盒，转膜液，脱脂奶粉封闭液，</a:t>
            </a:r>
            <a:r>
              <a:rPr lang="en-US" altLang="zh-CN" sz="3600" dirty="0">
                <a:solidFill>
                  <a:prstClr val="white"/>
                </a:solidFill>
              </a:rPr>
              <a:t>TBS</a:t>
            </a:r>
            <a:r>
              <a:rPr lang="zh-CN" altLang="en-US" sz="3600" dirty="0">
                <a:solidFill>
                  <a:prstClr val="white"/>
                </a:solidFill>
              </a:rPr>
              <a:t>储液。</a:t>
            </a:r>
            <a:endParaRPr lang="en-US" altLang="zh-CN" sz="3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547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5989" y="111212"/>
            <a:ext cx="10997514" cy="5755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四、实验步骤</a:t>
            </a:r>
            <a:endParaRPr lang="en-US" altLang="zh-CN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2000" dirty="0" smtClean="0"/>
              <a:t> </a:t>
            </a:r>
            <a:r>
              <a:rPr lang="zh-CN" altLang="en-US" sz="2000" dirty="0" smtClean="0"/>
              <a:t>培养酵母菌，提取蛋白进行变性处理；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2000" dirty="0"/>
              <a:t> </a:t>
            </a:r>
            <a:r>
              <a:rPr lang="zh-CN" altLang="en-US" sz="2000" dirty="0" smtClean="0"/>
              <a:t>配制聚丙烯酰胺凝胶，进行电泳；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2000" dirty="0"/>
              <a:t> </a:t>
            </a:r>
            <a:r>
              <a:rPr lang="zh-CN" altLang="en-US" sz="2000" dirty="0" smtClean="0"/>
              <a:t>配制转膜液，准备滤纸，</a:t>
            </a:r>
            <a:r>
              <a:rPr lang="en-US" altLang="zh-CN" sz="2000" dirty="0" smtClean="0"/>
              <a:t>PVDF</a:t>
            </a:r>
            <a:r>
              <a:rPr lang="zh-CN" altLang="en-US" sz="2000" dirty="0" smtClean="0"/>
              <a:t>膜（膜先用甲醇活化</a:t>
            </a:r>
            <a:r>
              <a:rPr lang="en-US" altLang="zh-CN" sz="2000" dirty="0" smtClean="0"/>
              <a:t>1 min</a:t>
            </a:r>
            <a:r>
              <a:rPr lang="zh-CN" altLang="en-US" sz="2000" dirty="0" smtClean="0"/>
              <a:t>），分别置于转膜液中</a:t>
            </a:r>
            <a:r>
              <a:rPr lang="en-US" altLang="zh-CN" sz="2000" dirty="0" smtClean="0"/>
              <a:t>0.5h</a:t>
            </a:r>
            <a:r>
              <a:rPr lang="zh-CN" altLang="en-US" sz="2000" dirty="0" smtClean="0"/>
              <a:t>以上；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2000" dirty="0"/>
              <a:t> </a:t>
            </a:r>
            <a:r>
              <a:rPr lang="zh-CN" altLang="en-US" sz="2000" dirty="0" smtClean="0"/>
              <a:t>转膜，电泳后切下分离胶，将转膜浆黑面朝下，依次放上浸湿的海绵垫，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层滤纸，凝胶，</a:t>
            </a:r>
            <a:r>
              <a:rPr lang="en-US" altLang="zh-CN" sz="2000" dirty="0" smtClean="0"/>
              <a:t>PVDF</a:t>
            </a:r>
            <a:r>
              <a:rPr lang="zh-CN" altLang="en-US" sz="2000" dirty="0" smtClean="0"/>
              <a:t>膜，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层滤纸，海绵垫（</a:t>
            </a:r>
            <a:r>
              <a:rPr lang="en-US" altLang="zh-CN" sz="2000" dirty="0" smtClean="0"/>
              <a:t>0.1 A</a:t>
            </a:r>
            <a:r>
              <a:rPr lang="zh-CN" altLang="en-US" sz="2000" dirty="0" smtClean="0"/>
              <a:t>电泳</a:t>
            </a:r>
            <a:r>
              <a:rPr lang="en-US" altLang="zh-CN" sz="2000" dirty="0" smtClean="0"/>
              <a:t>1 h</a:t>
            </a:r>
            <a:r>
              <a:rPr lang="zh-CN" altLang="en-US" sz="2000" dirty="0" smtClean="0"/>
              <a:t>）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dirty="0" smtClean="0"/>
              <a:t>封闭，转膜结束后，夹出</a:t>
            </a:r>
            <a:r>
              <a:rPr lang="en-US" altLang="zh-CN" sz="2000" dirty="0" smtClean="0"/>
              <a:t>PVDF</a:t>
            </a:r>
            <a:r>
              <a:rPr lang="zh-CN" altLang="en-US" sz="2000" dirty="0" smtClean="0"/>
              <a:t>膜，用</a:t>
            </a:r>
            <a:r>
              <a:rPr lang="en-US" altLang="zh-CN" sz="2000" dirty="0" smtClean="0"/>
              <a:t>TBS</a:t>
            </a:r>
            <a:r>
              <a:rPr lang="zh-CN" altLang="en-US" sz="2000" dirty="0" smtClean="0"/>
              <a:t>冲洗，正面朝下，放入封闭液中</a:t>
            </a:r>
            <a:r>
              <a:rPr lang="en-US" altLang="zh-CN" sz="2000" dirty="0" smtClean="0"/>
              <a:t>,40 rpm</a:t>
            </a:r>
            <a:r>
              <a:rPr lang="zh-CN" altLang="en-US" sz="2000" dirty="0" smtClean="0"/>
              <a:t>震荡</a:t>
            </a:r>
            <a:r>
              <a:rPr lang="en-US" altLang="zh-CN" sz="2000" dirty="0" smtClean="0"/>
              <a:t>1.5h</a:t>
            </a:r>
            <a:r>
              <a:rPr lang="zh-CN" altLang="en-US" sz="2000" dirty="0" smtClean="0"/>
              <a:t>；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dirty="0" smtClean="0"/>
              <a:t>敷一抗，以封闭液稀释一抗，震荡</a:t>
            </a:r>
            <a:r>
              <a:rPr lang="en-US" altLang="zh-CN" sz="2000" dirty="0" smtClean="0"/>
              <a:t>1h</a:t>
            </a:r>
            <a:r>
              <a:rPr lang="zh-CN" altLang="en-US" sz="2000" dirty="0" smtClean="0"/>
              <a:t>（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2000</a:t>
            </a:r>
            <a:r>
              <a:rPr lang="zh-CN" altLang="en-US" sz="2000" dirty="0" smtClean="0"/>
              <a:t>， </a:t>
            </a:r>
            <a:r>
              <a:rPr lang="en-US" altLang="zh-CN" sz="2000" dirty="0" smtClean="0"/>
              <a:t>40 rpm</a:t>
            </a:r>
            <a:r>
              <a:rPr lang="zh-CN" altLang="en-US" sz="2000" dirty="0" smtClean="0"/>
              <a:t>）；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dirty="0" smtClean="0"/>
              <a:t>洗涤，一抗结束后，用镊子夹取膜的一角放入</a:t>
            </a:r>
            <a:r>
              <a:rPr lang="en-US" altLang="zh-CN" sz="2000" dirty="0" smtClean="0"/>
              <a:t>TBST</a:t>
            </a:r>
            <a:r>
              <a:rPr lang="zh-CN" altLang="en-US" sz="2000" dirty="0" smtClean="0"/>
              <a:t>盒中， </a:t>
            </a:r>
            <a:r>
              <a:rPr lang="en-US" altLang="zh-CN" sz="2000" dirty="0" smtClean="0"/>
              <a:t>40 rpm</a:t>
            </a:r>
            <a:r>
              <a:rPr lang="zh-CN" altLang="en-US" sz="2000" dirty="0" smtClean="0"/>
              <a:t>震荡，洗膜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次</a:t>
            </a:r>
            <a:r>
              <a:rPr lang="en-US" altLang="zh-CN" sz="2000" dirty="0" smtClean="0"/>
              <a:t>/12min</a:t>
            </a:r>
            <a:r>
              <a:rPr lang="zh-CN" altLang="en-US" sz="2000" dirty="0" smtClean="0"/>
              <a:t>；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dirty="0" smtClean="0"/>
              <a:t>敷二抗，以封闭液稀释二抗（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5000</a:t>
            </a:r>
            <a:r>
              <a:rPr lang="zh-CN" altLang="en-US" sz="2000" dirty="0" smtClean="0"/>
              <a:t>）</a:t>
            </a:r>
            <a:r>
              <a:rPr lang="en-US" altLang="zh-CN" sz="2000" dirty="0" smtClean="0"/>
              <a:t>40 rpm </a:t>
            </a:r>
            <a:r>
              <a:rPr lang="zh-CN" altLang="en-US" sz="2000" dirty="0" smtClean="0"/>
              <a:t>震荡 </a:t>
            </a:r>
            <a:r>
              <a:rPr lang="en-US" altLang="zh-CN" sz="2000" dirty="0" smtClean="0"/>
              <a:t>1 h</a:t>
            </a:r>
            <a:r>
              <a:rPr lang="zh-CN" altLang="en-US" sz="2000" dirty="0" smtClean="0"/>
              <a:t>；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dirty="0" smtClean="0"/>
              <a:t>洗涤，用</a:t>
            </a:r>
            <a:r>
              <a:rPr lang="en-US" altLang="zh-CN" sz="2000" dirty="0" smtClean="0"/>
              <a:t>TBST</a:t>
            </a:r>
            <a:r>
              <a:rPr lang="zh-CN" altLang="en-US" sz="2000" dirty="0" smtClean="0"/>
              <a:t>， </a:t>
            </a:r>
            <a:r>
              <a:rPr lang="en-US" altLang="zh-CN" sz="2000" dirty="0" smtClean="0"/>
              <a:t>40 rpm</a:t>
            </a:r>
            <a:r>
              <a:rPr lang="zh-CN" altLang="en-US" sz="2000" dirty="0" smtClean="0"/>
              <a:t>震荡洗膜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次，每次</a:t>
            </a:r>
            <a:r>
              <a:rPr lang="en-US" altLang="zh-CN" sz="2000" dirty="0" smtClean="0"/>
              <a:t>12 min</a:t>
            </a:r>
            <a:r>
              <a:rPr lang="zh-CN" altLang="en-US" sz="2000" dirty="0" smtClean="0"/>
              <a:t>， </a:t>
            </a:r>
            <a:r>
              <a:rPr lang="en-US" altLang="zh-CN" sz="2000" dirty="0" smtClean="0"/>
              <a:t>TBS</a:t>
            </a:r>
            <a:r>
              <a:rPr lang="zh-CN" altLang="en-US" sz="2000" dirty="0" smtClean="0"/>
              <a:t>洗膜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次；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ECL</a:t>
            </a:r>
            <a:r>
              <a:rPr lang="zh-CN" altLang="en-US" sz="2000" dirty="0" smtClean="0"/>
              <a:t>发光，照相，</a:t>
            </a:r>
            <a:r>
              <a:rPr lang="en-US" altLang="zh-CN" sz="2000" dirty="0" smtClean="0"/>
              <a:t>ECL A, B</a:t>
            </a:r>
            <a:r>
              <a:rPr lang="zh-CN" altLang="en-US" sz="2000" dirty="0" smtClean="0"/>
              <a:t>液各 </a:t>
            </a:r>
            <a:r>
              <a:rPr lang="en-US" altLang="zh-CN" sz="2000" dirty="0" smtClean="0"/>
              <a:t>1 mL</a:t>
            </a:r>
            <a:r>
              <a:rPr lang="zh-CN" altLang="en-US" sz="2000" dirty="0" smtClean="0"/>
              <a:t>，在冻存管中混匀，滴加到目的条带位置，照相；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69089046"/>
      </p:ext>
    </p:extLst>
  </p:cSld>
  <p:clrMapOvr>
    <a:masterClrMapping/>
  </p:clrMapOvr>
</p:sld>
</file>

<file path=ppt/theme/theme1.xml><?xml version="1.0" encoding="utf-8"?>
<a:theme xmlns:a="http://schemas.openxmlformats.org/drawingml/2006/main" name="切片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</TotalTime>
  <Words>427</Words>
  <Application>Microsoft Office PowerPoint</Application>
  <PresentationFormat>宽屏</PresentationFormat>
  <Paragraphs>21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幼圆</vt:lpstr>
      <vt:lpstr>Century Gothic</vt:lpstr>
      <vt:lpstr>Wingdings 3</vt:lpstr>
      <vt:lpstr>切片</vt:lpstr>
      <vt:lpstr>Western Blot 实验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 Blot 实验</dc:title>
  <dc:creator>he jianwei</dc:creator>
  <cp:lastModifiedBy>he jianwei</cp:lastModifiedBy>
  <cp:revision>4</cp:revision>
  <dcterms:created xsi:type="dcterms:W3CDTF">2018-08-25T07:23:38Z</dcterms:created>
  <dcterms:modified xsi:type="dcterms:W3CDTF">2018-08-25T07:55:29Z</dcterms:modified>
</cp:coreProperties>
</file>