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60" r:id="rId4"/>
    <p:sldId id="262" r:id="rId5"/>
    <p:sldId id="268" r:id="rId6"/>
    <p:sldId id="270" r:id="rId7"/>
    <p:sldId id="265" r:id="rId8"/>
    <p:sldId id="266" r:id="rId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-61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1113" y="1371596"/>
            <a:ext cx="7086600" cy="1576659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1113" y="3040330"/>
            <a:ext cx="7086600" cy="74789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1" y="555626"/>
            <a:ext cx="10515600" cy="53879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2601256" y="2342135"/>
            <a:ext cx="7055771" cy="1945650"/>
          </a:xfrm>
          <a:custGeom>
            <a:avLst/>
            <a:gdLst>
              <a:gd name="connsiteX0" fmla="*/ 1112071 w 4901184"/>
              <a:gd name="connsiteY0" fmla="*/ 0 h 1801368"/>
              <a:gd name="connsiteX1" fmla="*/ 4901184 w 4901184"/>
              <a:gd name="connsiteY1" fmla="*/ 0 h 1801368"/>
              <a:gd name="connsiteX2" fmla="*/ 4901184 w 4901184"/>
              <a:gd name="connsiteY2" fmla="*/ 1008251 h 1801368"/>
              <a:gd name="connsiteX3" fmla="*/ 3799357 w 4901184"/>
              <a:gd name="connsiteY3" fmla="*/ 1801368 h 1801368"/>
              <a:gd name="connsiteX4" fmla="*/ 0 w 4901184"/>
              <a:gd name="connsiteY4" fmla="*/ 1801368 h 1801368"/>
              <a:gd name="connsiteX5" fmla="*/ 0 w 4901184"/>
              <a:gd name="connsiteY5" fmla="*/ 800490 h 180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+mn-lt"/>
              <a:ea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876710" y="1947862"/>
            <a:ext cx="3028473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9" name="直接连接符 8"/>
          <p:cNvCxnSpPr/>
          <p:nvPr/>
        </p:nvCxnSpPr>
        <p:spPr>
          <a:xfrm flipH="1">
            <a:off x="7286817" y="3063825"/>
            <a:ext cx="3028474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604" y="2399125"/>
            <a:ext cx="4519705" cy="621369"/>
          </a:xfrm>
        </p:spPr>
        <p:txBody>
          <a:bodyPr anchor="b">
            <a:normAutofit/>
          </a:bodyPr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9103" y="3123279"/>
            <a:ext cx="6201206" cy="733424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006475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98174"/>
            <a:ext cx="5157787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343150"/>
            <a:ext cx="5157787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98174"/>
            <a:ext cx="5183188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343150"/>
            <a:ext cx="5183188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1221" y="2530928"/>
            <a:ext cx="5135231" cy="915488"/>
          </a:xfrm>
        </p:spPr>
        <p:txBody>
          <a:bodyPr>
            <a:normAutofit/>
          </a:bodyPr>
          <a:lstStyle>
            <a:lvl1pPr algn="dist">
              <a:defRPr sz="5400"/>
            </a:lvl1pPr>
          </a:lstStyle>
          <a:p>
            <a:r>
              <a:rPr lang="zh-CN" altLang="en-US" dirty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空心弧 6"/>
          <p:cNvSpPr/>
          <p:nvPr/>
        </p:nvSpPr>
        <p:spPr bwMode="auto">
          <a:xfrm rot="7086271">
            <a:off x="6818498" y="2028752"/>
            <a:ext cx="1934898" cy="1934898"/>
          </a:xfrm>
          <a:prstGeom prst="blockArc">
            <a:avLst>
              <a:gd name="adj1" fmla="val 5502533"/>
              <a:gd name="adj2" fmla="val 1980318"/>
              <a:gd name="adj3" fmla="val 1053"/>
            </a:avLst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870" t="1313" r="2131" b="15236"/>
          <a:stretch>
            <a:fillRect/>
          </a:stretch>
        </p:blipFill>
        <p:spPr>
          <a:xfrm>
            <a:off x="0" y="-1"/>
            <a:ext cx="12188968" cy="686235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3032" y="0"/>
            <a:ext cx="1219200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6" y="651162"/>
            <a:ext cx="41652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707" y="651162"/>
            <a:ext cx="6172092" cy="54036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6" y="2251362"/>
            <a:ext cx="416520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75653" y="365125"/>
            <a:ext cx="1278146" cy="5811838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099430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6880" y="-12879"/>
            <a:ext cx="1219888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6"/>
            <a:ext cx="10515600" cy="9777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489166"/>
            <a:ext cx="10515600" cy="4687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SzPct val="70000"/>
        <a:buFont typeface="Wingdings 2" panose="05020102010507070707" pitchFamily="18" charset="2"/>
        <a:buChar char=""/>
        <a:defRPr sz="24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-48260" y="1358265"/>
            <a:ext cx="12287885" cy="1631315"/>
          </a:xfrm>
        </p:spPr>
        <p:txBody>
          <a:bodyPr>
            <a:normAutofit/>
          </a:bodyPr>
          <a:lstStyle/>
          <a:p>
            <a:r>
              <a:rPr lang="zh-CN" altLang="en-US" sz="44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实验六 植物繁殖器官：花 果实和种子的解剖观察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1" y="0"/>
            <a:ext cx="282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辽宁大学植物学实验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45565" y="3617849"/>
            <a:ext cx="4996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主讲人：孙军  王红艳</a:t>
            </a:r>
            <a:endParaRPr lang="zh-CN" altLang="en-US" sz="3200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一、实验目的：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  <a:p>
            <a:r>
              <a:rPr lang="zh-CN" altLang="en-US" sz="3600"/>
              <a:t>1.了解花的形态，结构</a:t>
            </a:r>
          </a:p>
          <a:p>
            <a:endParaRPr lang="zh-CN" altLang="en-US" sz="3600"/>
          </a:p>
          <a:p>
            <a:r>
              <a:rPr lang="zh-CN" altLang="en-US" sz="3600"/>
              <a:t>2.掌握胚囊及花粉粒的结构</a:t>
            </a:r>
          </a:p>
          <a:p>
            <a:endParaRPr lang="zh-CN" altLang="en-US" sz="3600"/>
          </a:p>
          <a:p>
            <a:r>
              <a:rPr lang="zh-CN" altLang="en-US" sz="3600"/>
              <a:t>3.了解果实及种子的结构及发育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二、实验材料：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  <a:p>
            <a:pPr marL="0" indent="0">
              <a:lnSpc>
                <a:spcPct val="180000"/>
              </a:lnSpc>
              <a:buNone/>
            </a:pPr>
            <a:r>
              <a:rPr lang="zh-CN" altLang="en-US" sz="3600"/>
              <a:t>小麦种子切片，玉米种子切片，百合花药切片，百合胚囊切片，芥花蕊切片，芥胚发育切片，杨树雌花雄花，向日葵籽，桃花或连翘。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>
            <a:normAutofit/>
          </a:bodyPr>
          <a:lstStyle/>
          <a:p>
            <a:endParaRPr lang="zh-CN" altLang="en-US"/>
          </a:p>
          <a:p>
            <a:r>
              <a:rPr lang="zh-CN" altLang="en-US" sz="3600"/>
              <a:t>1.花与花絮（柔夷花序）解剖。	</a:t>
            </a:r>
          </a:p>
          <a:p>
            <a:endParaRPr lang="zh-CN" altLang="en-US" sz="3600"/>
          </a:p>
          <a:p>
            <a:endParaRPr lang="zh-CN" altLang="en-US" sz="3600"/>
          </a:p>
          <a:p>
            <a:endParaRPr lang="zh-CN" altLang="en-US" sz="3600"/>
          </a:p>
          <a:p>
            <a:endParaRPr lang="zh-CN" altLang="en-US"/>
          </a:p>
        </p:txBody>
      </p:sp>
      <p:pic>
        <p:nvPicPr>
          <p:cNvPr id="6" name="图片 5" descr="花的组成"/>
          <p:cNvPicPr>
            <a:picLocks noChangeAspect="1"/>
          </p:cNvPicPr>
          <p:nvPr/>
        </p:nvPicPr>
        <p:blipFill>
          <a:blip r:embed="rId3"/>
          <a:srcRect l="11755" t="16592" r="18674" b="8486"/>
          <a:stretch>
            <a:fillRect/>
          </a:stretch>
        </p:blipFill>
        <p:spPr>
          <a:xfrm>
            <a:off x="1269365" y="2413635"/>
            <a:ext cx="8249285" cy="386778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>
                <a:sym typeface="+mn-ea"/>
              </a:rPr>
              <a:t>2.雄配子体观察（芥花蕊切片，百合）。</a:t>
            </a:r>
            <a:endParaRPr lang="zh-CN" altLang="en-US"/>
          </a:p>
          <a:p>
            <a:pPr marL="0" indent="0">
              <a:buNone/>
            </a:pPr>
            <a:endParaRPr lang="zh-CN" altLang="en-US"/>
          </a:p>
        </p:txBody>
      </p:sp>
      <p:pic>
        <p:nvPicPr>
          <p:cNvPr id="4" name="图片 3" descr="花药"/>
          <p:cNvPicPr>
            <a:picLocks noChangeAspect="1"/>
          </p:cNvPicPr>
          <p:nvPr/>
        </p:nvPicPr>
        <p:blipFill>
          <a:blip r:embed="rId3"/>
          <a:srcRect l="60852" t="28395" r="4009" b="11988"/>
          <a:stretch>
            <a:fillRect/>
          </a:stretch>
        </p:blipFill>
        <p:spPr>
          <a:xfrm>
            <a:off x="1109345" y="2212975"/>
            <a:ext cx="4234180" cy="4135120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9095" y="1162685"/>
            <a:ext cx="10876915" cy="4832985"/>
          </a:xfrm>
        </p:spPr>
        <p:txBody>
          <a:bodyPr>
            <a:normAutofit/>
          </a:bodyPr>
          <a:lstStyle/>
          <a:p>
            <a:endParaRPr lang="zh-CN" altLang="en-US"/>
          </a:p>
          <a:p>
            <a:r>
              <a:rPr lang="zh-CN" altLang="en-US" sz="3600">
                <a:sym typeface="+mn-ea"/>
              </a:rPr>
              <a:t>3.雌配子体观察（百合胚囊）绘胚珠轮廓图</a:t>
            </a:r>
            <a:endParaRPr lang="zh-CN" altLang="en-US" sz="3600"/>
          </a:p>
          <a:p>
            <a:pPr marL="0" indent="0">
              <a:buNone/>
            </a:pPr>
            <a:endParaRPr lang="zh-CN" altLang="en-US" sz="3600"/>
          </a:p>
          <a:p>
            <a:pPr marL="0" indent="0">
              <a:buNone/>
            </a:pPr>
            <a:endParaRPr lang="zh-CN" altLang="en-US" sz="3600"/>
          </a:p>
          <a:p>
            <a:endParaRPr lang="zh-CN" altLang="en-US" sz="3600"/>
          </a:p>
          <a:p>
            <a:endParaRPr lang="zh-CN" altLang="en-US" sz="3600"/>
          </a:p>
          <a:p>
            <a:endParaRPr lang="zh-CN" altLang="en-US"/>
          </a:p>
        </p:txBody>
      </p:sp>
      <p:pic>
        <p:nvPicPr>
          <p:cNvPr id="4" name="图片 3" descr="胚囊图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625" y="2205990"/>
            <a:ext cx="11303000" cy="431736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  <a:endParaRPr lang="zh-CN" altLang="en-US" sz="4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>
                <a:sym typeface="+mn-ea"/>
              </a:rPr>
              <a:t>4.种子发育过程观察（芥胚发育切片）。</a:t>
            </a:r>
            <a:endParaRPr lang="zh-CN" altLang="en-US" sz="3600"/>
          </a:p>
          <a:p>
            <a:endParaRPr lang="zh-CN" altLang="en-US" sz="3600"/>
          </a:p>
          <a:p>
            <a:r>
              <a:rPr lang="zh-CN" altLang="en-US" sz="3600">
                <a:sym typeface="+mn-ea"/>
              </a:rPr>
              <a:t>5.果实及种子观察结构，思考子房与胚珠的对应关系。</a:t>
            </a:r>
            <a:endParaRPr lang="zh-CN" altLang="en-US" sz="3600"/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/>
              <a:t>四、</a:t>
            </a:r>
            <a:r>
              <a:rPr lang="zh-CN" altLang="en-US" sz="4800">
                <a:sym typeface="+mn-ea"/>
              </a:rPr>
              <a:t>思考题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zh-CN" altLang="en-US"/>
          </a:p>
          <a:p>
            <a:r>
              <a:rPr lang="zh-CN" altLang="en-US" sz="3600"/>
              <a:t>1.无融合生殖</a:t>
            </a:r>
          </a:p>
          <a:p>
            <a:pPr marL="0" indent="0">
              <a:buNone/>
            </a:pPr>
            <a:endParaRPr lang="zh-CN" altLang="en-US" sz="3600"/>
          </a:p>
          <a:p>
            <a:r>
              <a:rPr lang="zh-CN" altLang="en-US" sz="3600"/>
              <a:t>2.花</a:t>
            </a:r>
          </a:p>
          <a:p>
            <a:endParaRPr lang="zh-CN" altLang="en-US" sz="3600"/>
          </a:p>
          <a:p>
            <a:r>
              <a:rPr lang="zh-CN" altLang="en-US" sz="3600"/>
              <a:t>3.绘小麦或玉米种子纵切轮廓图（</a:t>
            </a:r>
            <a:r>
              <a:rPr lang="zh-CN" altLang="en-US" sz="3600">
                <a:sym typeface="+mn-ea"/>
              </a:rPr>
              <a:t>注名称</a:t>
            </a:r>
            <a:r>
              <a:rPr lang="zh-CN" altLang="en-US" sz="3600"/>
              <a:t>）</a:t>
            </a:r>
          </a:p>
          <a:p>
            <a:endParaRPr lang="zh-CN" altLang="en-US" sz="3600"/>
          </a:p>
          <a:p>
            <a:r>
              <a:rPr lang="zh-CN" altLang="en-US" sz="3600"/>
              <a:t>4.绘百合雄配子体细胞图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SLIDE_ID" val="custom160393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3"/>
  <p:tag name="KSO_WM_UNIT_TYPE" val="a"/>
  <p:tag name="KSO_WM_UNIT_INDEX" val="1"/>
  <p:tag name="KSO_WM_UNIT_ID" val="custom160393_1*a*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3"/>
  <p:tag name="KSO_WM_UNIT_PRESET_TEXT_LEN" val="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heme/theme1.xml><?xml version="1.0" encoding="utf-8"?>
<a:theme xmlns:a="http://schemas.openxmlformats.org/drawingml/2006/main" name="1_A000120140530A99PPBG">
  <a:themeElements>
    <a:clrScheme name="自定义 92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69D59"/>
      </a:accent1>
      <a:accent2>
        <a:srgbClr val="B4B75C"/>
      </a:accent2>
      <a:accent3>
        <a:srgbClr val="6E9671"/>
      </a:accent3>
      <a:accent4>
        <a:srgbClr val="555835"/>
      </a:accent4>
      <a:accent5>
        <a:srgbClr val="236B5F"/>
      </a:accent5>
      <a:accent6>
        <a:srgbClr val="95B3D7"/>
      </a:accent6>
      <a:hlink>
        <a:srgbClr val="0070C0"/>
      </a:hlink>
      <a:folHlink>
        <a:srgbClr val="7F7F7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WPS 演示</Application>
  <PresentationFormat>自定义</PresentationFormat>
  <Paragraphs>40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1_A000120140530A99PPBG</vt:lpstr>
      <vt:lpstr>实验六 植物繁殖器官：花 果实和种子的解剖观察</vt:lpstr>
      <vt:lpstr>一、实验目的：</vt:lpstr>
      <vt:lpstr>二、实验材料：</vt:lpstr>
      <vt:lpstr>三、实验内容：</vt:lpstr>
      <vt:lpstr>三、实验内容：</vt:lpstr>
      <vt:lpstr>三、实验内容：</vt:lpstr>
      <vt:lpstr>三、实验内容：</vt:lpstr>
      <vt:lpstr>四、思考题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3</cp:revision>
  <dcterms:created xsi:type="dcterms:W3CDTF">2018-08-22T09:47:00Z</dcterms:created>
  <dcterms:modified xsi:type="dcterms:W3CDTF">2018-08-27T04:30:16Z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