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8" r:id="rId2"/>
    <p:sldId id="259" r:id="rId3"/>
    <p:sldId id="260" r:id="rId4"/>
    <p:sldId id="262" r:id="rId5"/>
    <p:sldId id="268" r:id="rId6"/>
    <p:sldId id="270" r:id="rId7"/>
    <p:sldId id="272" r:id="rId8"/>
    <p:sldId id="271" r:id="rId9"/>
    <p:sldId id="266" r:id="rId10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-61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61113" y="1371596"/>
            <a:ext cx="7086600" cy="1576659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61113" y="3040330"/>
            <a:ext cx="7086600" cy="74789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1" y="555626"/>
            <a:ext cx="10515600" cy="53879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2601256" y="2342135"/>
            <a:ext cx="7055771" cy="1945650"/>
          </a:xfrm>
          <a:custGeom>
            <a:avLst/>
            <a:gdLst>
              <a:gd name="connsiteX0" fmla="*/ 1112071 w 4901184"/>
              <a:gd name="connsiteY0" fmla="*/ 0 h 1801368"/>
              <a:gd name="connsiteX1" fmla="*/ 4901184 w 4901184"/>
              <a:gd name="connsiteY1" fmla="*/ 0 h 1801368"/>
              <a:gd name="connsiteX2" fmla="*/ 4901184 w 4901184"/>
              <a:gd name="connsiteY2" fmla="*/ 1008251 h 1801368"/>
              <a:gd name="connsiteX3" fmla="*/ 3799357 w 4901184"/>
              <a:gd name="connsiteY3" fmla="*/ 1801368 h 1801368"/>
              <a:gd name="connsiteX4" fmla="*/ 0 w 4901184"/>
              <a:gd name="connsiteY4" fmla="*/ 1801368 h 1801368"/>
              <a:gd name="connsiteX5" fmla="*/ 0 w 4901184"/>
              <a:gd name="connsiteY5" fmla="*/ 800490 h 1801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1184" h="1801368">
                <a:moveTo>
                  <a:pt x="1112071" y="0"/>
                </a:moveTo>
                <a:lnTo>
                  <a:pt x="4901184" y="0"/>
                </a:lnTo>
                <a:lnTo>
                  <a:pt x="4901184" y="1008251"/>
                </a:lnTo>
                <a:lnTo>
                  <a:pt x="3799357" y="1801368"/>
                </a:lnTo>
                <a:lnTo>
                  <a:pt x="0" y="1801368"/>
                </a:lnTo>
                <a:lnTo>
                  <a:pt x="0" y="80049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+mn-lt"/>
              <a:ea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1876710" y="1947862"/>
            <a:ext cx="3028473" cy="1638804"/>
          </a:xfrm>
          <a:prstGeom prst="line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cxnSp>
        <p:nvCxnSpPr>
          <p:cNvPr id="9" name="直接连接符 8"/>
          <p:cNvCxnSpPr/>
          <p:nvPr/>
        </p:nvCxnSpPr>
        <p:spPr>
          <a:xfrm flipH="1">
            <a:off x="7286817" y="3063825"/>
            <a:ext cx="3028474" cy="1638804"/>
          </a:xfrm>
          <a:prstGeom prst="line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0604" y="2399125"/>
            <a:ext cx="4519705" cy="621369"/>
          </a:xfrm>
        </p:spPr>
        <p:txBody>
          <a:bodyPr anchor="b">
            <a:normAutofit/>
          </a:bodyPr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99103" y="3123279"/>
            <a:ext cx="6201206" cy="733424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63040"/>
            <a:ext cx="5181600" cy="471392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63040"/>
            <a:ext cx="5181600" cy="471392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006475"/>
          </a:xfrm>
        </p:spPr>
        <p:txBody>
          <a:bodyPr/>
          <a:lstStyle>
            <a:lvl1pPr>
              <a:defRPr b="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98174"/>
            <a:ext cx="5157787" cy="561974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343150"/>
            <a:ext cx="5157787" cy="384651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98174"/>
            <a:ext cx="5183188" cy="561974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343150"/>
            <a:ext cx="5183188" cy="384651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41221" y="2530928"/>
            <a:ext cx="5135231" cy="915488"/>
          </a:xfrm>
        </p:spPr>
        <p:txBody>
          <a:bodyPr>
            <a:normAutofit/>
          </a:bodyPr>
          <a:lstStyle>
            <a:lvl1pPr algn="dist">
              <a:defRPr sz="5400"/>
            </a:lvl1pPr>
          </a:lstStyle>
          <a:p>
            <a:r>
              <a:rPr lang="zh-CN" altLang="en-US" dirty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空心弧 6"/>
          <p:cNvSpPr/>
          <p:nvPr/>
        </p:nvSpPr>
        <p:spPr bwMode="auto">
          <a:xfrm rot="7086271">
            <a:off x="6818498" y="2028752"/>
            <a:ext cx="1934898" cy="1934898"/>
          </a:xfrm>
          <a:prstGeom prst="blockArc">
            <a:avLst>
              <a:gd name="adj1" fmla="val 5502533"/>
              <a:gd name="adj2" fmla="val 1980318"/>
              <a:gd name="adj3" fmla="val 1053"/>
            </a:avLst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870" t="1313" r="2131" b="15236"/>
          <a:stretch>
            <a:fillRect/>
          </a:stretch>
        </p:blipFill>
        <p:spPr>
          <a:xfrm>
            <a:off x="0" y="-1"/>
            <a:ext cx="12188968" cy="686235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3032" y="0"/>
            <a:ext cx="12192000" cy="6496595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6" y="651162"/>
            <a:ext cx="41652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707" y="651162"/>
            <a:ext cx="6172092" cy="54036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6" y="2251362"/>
            <a:ext cx="416520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75653" y="365125"/>
            <a:ext cx="1278146" cy="5811838"/>
          </a:xfrm>
        </p:spPr>
        <p:txBody>
          <a:bodyPr vert="eaVert"/>
          <a:lstStyle>
            <a:lvl1pPr>
              <a:defRPr b="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099430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6880" y="-12879"/>
            <a:ext cx="12198880" cy="6496595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6"/>
            <a:ext cx="10515600" cy="9777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489166"/>
            <a:ext cx="10515600" cy="4687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SzPct val="70000"/>
        <a:buFont typeface="Wingdings 2" panose="05020102010507070707" pitchFamily="18" charset="2"/>
        <a:buChar char=""/>
        <a:defRPr sz="24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54610" y="1371600"/>
            <a:ext cx="12066270" cy="1562735"/>
          </a:xfrm>
        </p:spPr>
        <p:txBody>
          <a:bodyPr>
            <a:normAutofit/>
          </a:bodyPr>
          <a:lstStyle/>
          <a:p>
            <a:r>
              <a:rPr lang="zh-CN" altLang="en-US" sz="44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sym typeface="+mn-ea"/>
              </a:rPr>
              <a:t>实验二 植物组织的观察</a:t>
            </a:r>
            <a:endParaRPr lang="zh-CN" altLang="en-US" sz="4400" b="1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" y="0"/>
            <a:ext cx="2822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辽宁大学植物学实验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55157" y="3617849"/>
            <a:ext cx="4996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主讲人：孙军  王红艳</a:t>
            </a:r>
            <a:endParaRPr lang="zh-CN" altLang="en-US" sz="3200" dirty="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>
                <a:sym typeface="+mn-ea"/>
              </a:rPr>
              <a:t>一、实验目的：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 sz="3600"/>
              <a:t>1、掌握植物各种组织的特点</a:t>
            </a:r>
          </a:p>
          <a:p>
            <a:pPr marL="0" indent="0">
              <a:buNone/>
            </a:pPr>
            <a:endParaRPr lang="zh-CN" altLang="en-US" sz="3600"/>
          </a:p>
          <a:p>
            <a:r>
              <a:rPr lang="zh-CN" altLang="en-US" sz="3600"/>
              <a:t>2、</a:t>
            </a:r>
            <a:r>
              <a:rPr lang="zh-CN" altLang="en-US" sz="3600">
                <a:sym typeface="+mn-ea"/>
              </a:rPr>
              <a:t>了解植物组织材料离析方法</a:t>
            </a:r>
            <a:endParaRPr lang="zh-CN" altLang="en-US" sz="3600"/>
          </a:p>
          <a:p>
            <a:endParaRPr lang="zh-CN" altLang="en-US" sz="3600"/>
          </a:p>
          <a:p>
            <a:pPr marL="0" indent="0">
              <a:buNone/>
            </a:pPr>
            <a:endParaRPr lang="zh-CN" altLang="en-US" sz="3600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>
                <a:sym typeface="+mn-ea"/>
              </a:rPr>
              <a:t>二、实验材料和实验用具：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  <a:p>
            <a:pPr marL="0" indent="0">
              <a:lnSpc>
                <a:spcPct val="180000"/>
              </a:lnSpc>
              <a:buNone/>
            </a:pPr>
            <a:r>
              <a:rPr lang="zh-CN" altLang="en-US" sz="3600"/>
              <a:t>0.1%番红溶液、植物组织离析材料（葱兰）、</a:t>
            </a:r>
          </a:p>
          <a:p>
            <a:pPr marL="0" indent="0">
              <a:lnSpc>
                <a:spcPct val="180000"/>
              </a:lnSpc>
              <a:buNone/>
            </a:pPr>
            <a:r>
              <a:rPr lang="zh-CN" altLang="en-US" sz="3600"/>
              <a:t>洋葱根尖有丝分裂（纵切片）、梨、西红柿、桔皮、接骨木茎？横切片、海桐叶切片、天竺葵叶表皮、南瓜茎纵切片、南瓜茎横切片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endParaRPr lang="zh-CN" altLang="en-US"/>
          </a:p>
          <a:p>
            <a:r>
              <a:rPr lang="zh-CN" altLang="en-US" sz="3600"/>
              <a:t>1.分生组织观察：洋葱根尖、接骨木茎</a:t>
            </a:r>
          </a:p>
          <a:p>
            <a:pPr marL="0" indent="0">
              <a:buNone/>
            </a:pPr>
            <a:endParaRPr lang="zh-CN" altLang="en-US" sz="3600"/>
          </a:p>
          <a:p>
            <a:r>
              <a:rPr lang="zh-CN" altLang="en-US" sz="3600"/>
              <a:t>2.薄壁组织观察：西红柿</a:t>
            </a:r>
          </a:p>
          <a:p>
            <a:endParaRPr lang="zh-CN" altLang="en-US" sz="3600"/>
          </a:p>
          <a:p>
            <a:endParaRPr lang="zh-CN" altLang="en-US" sz="3600"/>
          </a:p>
          <a:p>
            <a:endParaRPr lang="zh-CN" altLang="en-US"/>
          </a:p>
          <a:p>
            <a:endParaRPr lang="zh-CN" altLang="en-US"/>
          </a:p>
        </p:txBody>
      </p:sp>
      <p:pic>
        <p:nvPicPr>
          <p:cNvPr id="4" name="图片 3" descr="薄壁组织"/>
          <p:cNvPicPr>
            <a:picLocks noChangeAspect="1"/>
          </p:cNvPicPr>
          <p:nvPr/>
        </p:nvPicPr>
        <p:blipFill>
          <a:blip r:embed="rId3"/>
          <a:srcRect l="8790" t="9886" r="11847" b="8391"/>
          <a:stretch>
            <a:fillRect/>
          </a:stretch>
        </p:blipFill>
        <p:spPr>
          <a:xfrm>
            <a:off x="5982970" y="2465070"/>
            <a:ext cx="6251575" cy="423799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endParaRPr lang="zh-CN" altLang="en-US"/>
          </a:p>
          <a:p>
            <a:r>
              <a:rPr lang="zh-CN" altLang="en-US" sz="3600">
                <a:sym typeface="+mn-ea"/>
              </a:rPr>
              <a:t>3.保护组织观察：天竺葵</a:t>
            </a:r>
          </a:p>
          <a:p>
            <a:pPr marL="0" indent="0">
              <a:buNone/>
            </a:pPr>
            <a:endParaRPr lang="zh-CN" altLang="en-US" sz="3600"/>
          </a:p>
          <a:p>
            <a:r>
              <a:rPr lang="zh-CN" altLang="en-US" sz="3600">
                <a:sym typeface="+mn-ea"/>
              </a:rPr>
              <a:t>4.输导组织观察</a:t>
            </a:r>
          </a:p>
          <a:p>
            <a:endParaRPr lang="zh-CN" altLang="en-US"/>
          </a:p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endParaRPr lang="zh-CN" altLang="en-US"/>
          </a:p>
        </p:txBody>
      </p:sp>
      <p:pic>
        <p:nvPicPr>
          <p:cNvPr id="4" name="图片 3" descr="南瓜茎纵切片"/>
          <p:cNvPicPr>
            <a:picLocks noChangeAspect="1"/>
          </p:cNvPicPr>
          <p:nvPr/>
        </p:nvPicPr>
        <p:blipFill>
          <a:blip r:embed="rId3"/>
          <a:srcRect l="5903" t="9372" r="4628" b="6394"/>
          <a:stretch>
            <a:fillRect/>
          </a:stretch>
        </p:blipFill>
        <p:spPr>
          <a:xfrm>
            <a:off x="-86360" y="3175"/>
            <a:ext cx="12237085" cy="690054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endParaRPr lang="zh-CN" altLang="en-US"/>
          </a:p>
          <a:p>
            <a:r>
              <a:rPr lang="zh-CN" altLang="en-US" sz="3600">
                <a:sym typeface="+mn-ea"/>
              </a:rPr>
              <a:t>5.分泌结构</a:t>
            </a:r>
            <a:endParaRPr lang="zh-CN" altLang="en-US"/>
          </a:p>
          <a:p>
            <a:endParaRPr lang="zh-CN" altLang="en-US"/>
          </a:p>
        </p:txBody>
      </p:sp>
      <p:pic>
        <p:nvPicPr>
          <p:cNvPr id="5" name="图片 4" descr="橘皮分泌腔"/>
          <p:cNvPicPr>
            <a:picLocks noChangeAspect="1"/>
          </p:cNvPicPr>
          <p:nvPr/>
        </p:nvPicPr>
        <p:blipFill>
          <a:blip r:embed="rId3"/>
          <a:srcRect l="55657" t="12333" r="10208" b="14673"/>
          <a:stretch>
            <a:fillRect/>
          </a:stretch>
        </p:blipFill>
        <p:spPr>
          <a:xfrm>
            <a:off x="6569710" y="860425"/>
            <a:ext cx="5003800" cy="513778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endParaRPr lang="zh-CN" altLang="en-US"/>
          </a:p>
          <a:p>
            <a:r>
              <a:rPr lang="en-US" altLang="zh-CN" sz="3600">
                <a:sym typeface="+mn-ea"/>
              </a:rPr>
              <a:t>6</a:t>
            </a:r>
            <a:r>
              <a:rPr lang="zh-CN" altLang="en-US" sz="3600">
                <a:sym typeface="+mn-ea"/>
              </a:rPr>
              <a:t>.机械组织</a:t>
            </a:r>
            <a:endParaRPr lang="zh-CN" altLang="en-US"/>
          </a:p>
          <a:p>
            <a:endParaRPr lang="zh-CN" altLang="en-US"/>
          </a:p>
        </p:txBody>
      </p:sp>
      <p:pic>
        <p:nvPicPr>
          <p:cNvPr id="4" name="图片 3" descr="厚角组织"/>
          <p:cNvPicPr>
            <a:picLocks noChangeAspect="1"/>
          </p:cNvPicPr>
          <p:nvPr/>
        </p:nvPicPr>
        <p:blipFill>
          <a:blip r:embed="rId3"/>
          <a:srcRect l="8138" t="22746" r="51715" b="18722"/>
          <a:stretch>
            <a:fillRect/>
          </a:stretch>
        </p:blipFill>
        <p:spPr>
          <a:xfrm>
            <a:off x="4982210" y="1809750"/>
            <a:ext cx="6479540" cy="436753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/>
              <a:t>四、</a:t>
            </a:r>
            <a:r>
              <a:rPr lang="zh-CN" altLang="en-US" sz="4800">
                <a:sym typeface="+mn-ea"/>
              </a:rPr>
              <a:t>思考题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 sz="3600"/>
              <a:t>任举一种组织说明结构与其功能的关系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5、16、20、25、29、33"/>
  <p:tag name="KSO_WM_TEMPLATE_CATEGORY" val="custom"/>
  <p:tag name="KSO_WM_TEMPLATE_INDEX" val="160393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5、16、20、25、29、33"/>
  <p:tag name="KSO_WM_TEMPLATE_CATEGORY" val="custom"/>
  <p:tag name="KSO_WM_TEMPLATE_INDEX" val="160393"/>
  <p:tag name="KSO_WM_TAG_VERSION" val="1.0"/>
  <p:tag name="KSO_WM_SLIDE_ID" val="custom160393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3"/>
  <p:tag name="KSO_WM_UNIT_TYPE" val="a"/>
  <p:tag name="KSO_WM_UNIT_INDEX" val="1"/>
  <p:tag name="KSO_WM_UNIT_ID" val="custom160393_1*a*1"/>
  <p:tag name="KSO_WM_UNIT_CLEAR" val="1"/>
  <p:tag name="KSO_WM_UNIT_LAYERLEVEL" val="1"/>
  <p:tag name="KSO_WM_UNIT_VALUE" val="30"/>
  <p:tag name="KSO_WM_UNIT_ISCONTENTSTITLE" val="0"/>
  <p:tag name="KSO_WM_UNIT_HIGHLIGHT" val="0"/>
  <p:tag name="KSO_WM_UNIT_COMPATIBLE" val="0"/>
  <p:tag name="KSO_WM_UNIT_PRESET_TEXT_INDEX" val="3"/>
  <p:tag name="KSO_WM_UNIT_PRESET_TEXT_LEN" val="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heme/theme1.xml><?xml version="1.0" encoding="utf-8"?>
<a:theme xmlns:a="http://schemas.openxmlformats.org/drawingml/2006/main" name="1_A000120140530A99PPBG">
  <a:themeElements>
    <a:clrScheme name="自定义 92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69D59"/>
      </a:accent1>
      <a:accent2>
        <a:srgbClr val="B4B75C"/>
      </a:accent2>
      <a:accent3>
        <a:srgbClr val="6E9671"/>
      </a:accent3>
      <a:accent4>
        <a:srgbClr val="555835"/>
      </a:accent4>
      <a:accent5>
        <a:srgbClr val="236B5F"/>
      </a:accent5>
      <a:accent6>
        <a:srgbClr val="95B3D7"/>
      </a:accent6>
      <a:hlink>
        <a:srgbClr val="0070C0"/>
      </a:hlink>
      <a:folHlink>
        <a:srgbClr val="7F7F7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</Words>
  <Application>WPS 演示</Application>
  <PresentationFormat>自定义</PresentationFormat>
  <Paragraphs>36</Paragraphs>
  <Slides>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1_A000120140530A99PPBG</vt:lpstr>
      <vt:lpstr>实验二 植物组织的观察</vt:lpstr>
      <vt:lpstr>一、实验目的：</vt:lpstr>
      <vt:lpstr>二、实验材料和实验用具：</vt:lpstr>
      <vt:lpstr>三、实验内容：</vt:lpstr>
      <vt:lpstr>三、实验内容：</vt:lpstr>
      <vt:lpstr>三、实验内容：</vt:lpstr>
      <vt:lpstr>三、实验内容：</vt:lpstr>
      <vt:lpstr>三、实验内容：</vt:lpstr>
      <vt:lpstr>四、思考题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3</cp:revision>
  <dcterms:created xsi:type="dcterms:W3CDTF">2018-08-22T09:47:00Z</dcterms:created>
  <dcterms:modified xsi:type="dcterms:W3CDTF">2018-08-27T04:27:26Z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