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tags/tag12.xml" ContentType="application/vnd.openxmlformats-officedocument.presentationml.tag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258" r:id="rId2"/>
    <p:sldId id="259" r:id="rId3"/>
    <p:sldId id="260" r:id="rId4"/>
    <p:sldId id="262" r:id="rId5"/>
    <p:sldId id="264" r:id="rId6"/>
    <p:sldId id="261" r:id="rId7"/>
    <p:sldId id="267" r:id="rId8"/>
    <p:sldId id="266" r:id="rId9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-618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DC318B-334E-44D8-8BA3-DF6B5A0F2C2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61113" y="1371596"/>
            <a:ext cx="7086600" cy="1576659"/>
          </a:xfrm>
        </p:spPr>
        <p:txBody>
          <a:bodyPr anchor="b">
            <a:normAutofit/>
          </a:bodyPr>
          <a:lstStyle>
            <a:lvl1pPr algn="ctr">
              <a:defRPr sz="4000"/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61113" y="3040330"/>
            <a:ext cx="7086600" cy="747893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1" y="555626"/>
            <a:ext cx="10515600" cy="53879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/>
          <p:nvPr/>
        </p:nvSpPr>
        <p:spPr>
          <a:xfrm>
            <a:off x="2601256" y="2342135"/>
            <a:ext cx="7055771" cy="1945650"/>
          </a:xfrm>
          <a:custGeom>
            <a:avLst/>
            <a:gdLst>
              <a:gd name="connsiteX0" fmla="*/ 1112071 w 4901184"/>
              <a:gd name="connsiteY0" fmla="*/ 0 h 1801368"/>
              <a:gd name="connsiteX1" fmla="*/ 4901184 w 4901184"/>
              <a:gd name="connsiteY1" fmla="*/ 0 h 1801368"/>
              <a:gd name="connsiteX2" fmla="*/ 4901184 w 4901184"/>
              <a:gd name="connsiteY2" fmla="*/ 1008251 h 1801368"/>
              <a:gd name="connsiteX3" fmla="*/ 3799357 w 4901184"/>
              <a:gd name="connsiteY3" fmla="*/ 1801368 h 1801368"/>
              <a:gd name="connsiteX4" fmla="*/ 0 w 4901184"/>
              <a:gd name="connsiteY4" fmla="*/ 1801368 h 1801368"/>
              <a:gd name="connsiteX5" fmla="*/ 0 w 4901184"/>
              <a:gd name="connsiteY5" fmla="*/ 800490 h 1801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01184" h="1801368">
                <a:moveTo>
                  <a:pt x="1112071" y="0"/>
                </a:moveTo>
                <a:lnTo>
                  <a:pt x="4901184" y="0"/>
                </a:lnTo>
                <a:lnTo>
                  <a:pt x="4901184" y="1008251"/>
                </a:lnTo>
                <a:lnTo>
                  <a:pt x="3799357" y="1801368"/>
                </a:lnTo>
                <a:lnTo>
                  <a:pt x="0" y="1801368"/>
                </a:lnTo>
                <a:lnTo>
                  <a:pt x="0" y="800490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ea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 kern="0">
              <a:solidFill>
                <a:prstClr val="white"/>
              </a:solidFill>
              <a:latin typeface="+mn-lt"/>
              <a:ea typeface="+mn-ea"/>
            </a:endParaRPr>
          </a:p>
        </p:txBody>
      </p:sp>
      <p:cxnSp>
        <p:nvCxnSpPr>
          <p:cNvPr id="8" name="直接连接符 7"/>
          <p:cNvCxnSpPr/>
          <p:nvPr/>
        </p:nvCxnSpPr>
        <p:spPr>
          <a:xfrm flipH="1">
            <a:off x="1876710" y="1947862"/>
            <a:ext cx="3028473" cy="1638804"/>
          </a:xfrm>
          <a:prstGeom prst="line">
            <a:avLst/>
          </a:prstGeom>
          <a:noFill/>
          <a:ln w="12700" cap="flat" cmpd="sng" algn="ctr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/>
        </p:spPr>
      </p:cxnSp>
      <p:cxnSp>
        <p:nvCxnSpPr>
          <p:cNvPr id="9" name="直接连接符 8"/>
          <p:cNvCxnSpPr/>
          <p:nvPr/>
        </p:nvCxnSpPr>
        <p:spPr>
          <a:xfrm flipH="1">
            <a:off x="7286817" y="3063825"/>
            <a:ext cx="3028474" cy="1638804"/>
          </a:xfrm>
          <a:prstGeom prst="line">
            <a:avLst/>
          </a:prstGeom>
          <a:noFill/>
          <a:ln w="12700" cap="flat" cmpd="sng" algn="ctr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/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0604" y="2399125"/>
            <a:ext cx="4519705" cy="621369"/>
          </a:xfrm>
        </p:spPr>
        <p:txBody>
          <a:bodyPr anchor="b">
            <a:normAutofit/>
          </a:bodyPr>
          <a:lstStyle>
            <a:lvl1pPr algn="r">
              <a:defRPr sz="2400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99103" y="3123279"/>
            <a:ext cx="6201206" cy="733424"/>
          </a:xfrm>
        </p:spPr>
        <p:txBody>
          <a:bodyPr>
            <a:normAutofit/>
          </a:bodyPr>
          <a:lstStyle>
            <a:lvl1pPr marL="0" indent="0" algn="r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463040"/>
            <a:ext cx="5181600" cy="4713923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463040"/>
            <a:ext cx="5181600" cy="4713923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006475"/>
          </a:xfrm>
        </p:spPr>
        <p:txBody>
          <a:bodyPr/>
          <a:lstStyle>
            <a:lvl1pPr>
              <a:defRPr b="1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98174"/>
            <a:ext cx="5157787" cy="561974"/>
          </a:xfrm>
        </p:spPr>
        <p:txBody>
          <a:bodyPr anchor="b">
            <a:normAutofit/>
          </a:bodyPr>
          <a:lstStyle>
            <a:lvl1pPr marL="0" indent="0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343150"/>
            <a:ext cx="5157787" cy="3846513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98174"/>
            <a:ext cx="5183188" cy="561974"/>
          </a:xfrm>
        </p:spPr>
        <p:txBody>
          <a:bodyPr anchor="b">
            <a:normAutofit/>
          </a:bodyPr>
          <a:lstStyle>
            <a:lvl1pPr marL="0" indent="0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343150"/>
            <a:ext cx="5183188" cy="3846513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41221" y="2530928"/>
            <a:ext cx="5135231" cy="915488"/>
          </a:xfrm>
        </p:spPr>
        <p:txBody>
          <a:bodyPr>
            <a:normAutofit/>
          </a:bodyPr>
          <a:lstStyle>
            <a:lvl1pPr algn="dist">
              <a:defRPr sz="5400"/>
            </a:lvl1pPr>
          </a:lstStyle>
          <a:p>
            <a:r>
              <a:rPr lang="zh-CN" altLang="en-US" dirty="0"/>
              <a:t>编辑标题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空心弧 6"/>
          <p:cNvSpPr/>
          <p:nvPr/>
        </p:nvSpPr>
        <p:spPr bwMode="auto">
          <a:xfrm rot="7086271">
            <a:off x="6818498" y="2028752"/>
            <a:ext cx="1934898" cy="1934898"/>
          </a:xfrm>
          <a:prstGeom prst="blockArc">
            <a:avLst>
              <a:gd name="adj1" fmla="val 5502533"/>
              <a:gd name="adj2" fmla="val 1980318"/>
              <a:gd name="adj3" fmla="val 1053"/>
            </a:avLst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870" t="1313" r="2131" b="15236"/>
          <a:stretch>
            <a:fillRect/>
          </a:stretch>
        </p:blipFill>
        <p:spPr>
          <a:xfrm>
            <a:off x="0" y="-1"/>
            <a:ext cx="12188968" cy="6862355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-3032" y="0"/>
            <a:ext cx="12192000" cy="6496595"/>
          </a:xfrm>
          <a:prstGeom prst="rect">
            <a:avLst/>
          </a:prstGeom>
          <a:gradFill flip="none" rotWithShape="1">
            <a:gsLst>
              <a:gs pos="19000">
                <a:schemeClr val="bg1">
                  <a:alpha val="91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6" y="651162"/>
            <a:ext cx="416520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1707" y="651162"/>
            <a:ext cx="6172092" cy="5403600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6" y="2251362"/>
            <a:ext cx="4165200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75653" y="365125"/>
            <a:ext cx="1278146" cy="5811838"/>
          </a:xfrm>
        </p:spPr>
        <p:txBody>
          <a:bodyPr vert="eaVert"/>
          <a:lstStyle>
            <a:lvl1pPr>
              <a:defRPr b="1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9099430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ags" Target="../tags/tag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6880" y="-12879"/>
            <a:ext cx="12198880" cy="6496595"/>
          </a:xfrm>
          <a:prstGeom prst="rect">
            <a:avLst/>
          </a:prstGeom>
          <a:gradFill flip="none" rotWithShape="1">
            <a:gsLst>
              <a:gs pos="19000">
                <a:schemeClr val="bg1">
                  <a:alpha val="91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838200" y="365126"/>
            <a:ext cx="10515600" cy="9777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838200" y="1489166"/>
            <a:ext cx="10515600" cy="46877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KSO_TEMPLATE" hidden="1"/>
          <p:cNvSpPr/>
          <p:nvPr>
            <p:custDataLst>
              <p:tags r:id="rId1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accent1"/>
          </a:solidFill>
          <a:latin typeface="黑体" panose="02010609060101010101" pitchFamily="49" charset="-122"/>
          <a:ea typeface="黑体" panose="02010609060101010101" pitchFamily="49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2"/>
        </a:buClr>
        <a:buSzPct val="70000"/>
        <a:buFont typeface="Wingdings 2" panose="05020102010507070707" pitchFamily="18" charset="2"/>
        <a:buChar char=""/>
        <a:defRPr sz="2400" kern="1200">
          <a:solidFill>
            <a:schemeClr val="accent3">
              <a:lumMod val="75000"/>
            </a:schemeClr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3">
              <a:lumMod val="75000"/>
            </a:schemeClr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3">
              <a:lumMod val="75000"/>
            </a:schemeClr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3">
              <a:lumMod val="75000"/>
            </a:schemeClr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3">
              <a:lumMod val="75000"/>
            </a:schemeClr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54610" y="1649892"/>
            <a:ext cx="12066270" cy="1562735"/>
          </a:xfrm>
        </p:spPr>
        <p:txBody>
          <a:bodyPr>
            <a:normAutofit/>
          </a:bodyPr>
          <a:lstStyle/>
          <a:p>
            <a:r>
              <a:rPr lang="zh-CN" altLang="en-US" sz="4400" b="1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</a:rPr>
              <a:t>实验九    </a:t>
            </a:r>
            <a:r>
              <a:rPr lang="zh-CN" altLang="zh-CN" sz="4400" dirty="0" smtClean="0"/>
              <a:t>裸子植物</a:t>
            </a:r>
            <a:r>
              <a:rPr lang="zh-CN" altLang="zh-CN" sz="4400" dirty="0"/>
              <a:t>观察</a:t>
            </a:r>
            <a:br>
              <a:rPr lang="zh-CN" altLang="zh-CN" sz="4400" dirty="0"/>
            </a:br>
            <a:endParaRPr lang="zh-CN" altLang="en-US" sz="4400" b="1" dirty="0">
              <a:solidFill>
                <a:schemeClr val="accent1">
                  <a:lumMod val="75000"/>
                </a:schemeClr>
              </a:solidFill>
              <a:latin typeface="+mj-lt"/>
              <a:ea typeface="+mj-e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1" y="0"/>
            <a:ext cx="2822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辽宁大学植物学实验</a:t>
            </a:r>
            <a:endParaRPr lang="zh-CN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108165" y="3617849"/>
            <a:ext cx="49960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/>
              <a:t>主讲人：孙军  王红艳</a:t>
            </a:r>
            <a:endParaRPr lang="zh-CN" altLang="en-US" sz="3200" dirty="0"/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4800">
                <a:sym typeface="+mn-ea"/>
              </a:rPr>
              <a:t>一、实验目的：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  <a:p>
            <a:pPr lvl="0"/>
            <a:r>
              <a:rPr lang="zh-CN" altLang="en-US" sz="3600" dirty="0"/>
              <a:t>1</a:t>
            </a:r>
            <a:r>
              <a:rPr lang="zh-CN" altLang="en-US" sz="3600" dirty="0" smtClean="0"/>
              <a:t>、</a:t>
            </a:r>
            <a:r>
              <a:rPr lang="zh-CN" altLang="zh-CN" sz="3600" dirty="0"/>
              <a:t>掌握裸子植物基本特征</a:t>
            </a:r>
          </a:p>
          <a:p>
            <a:endParaRPr lang="zh-CN" altLang="en-US" sz="3600" dirty="0"/>
          </a:p>
          <a:p>
            <a:pPr lvl="0"/>
            <a:r>
              <a:rPr lang="zh-CN" altLang="en-US" sz="3600" dirty="0"/>
              <a:t>2</a:t>
            </a:r>
            <a:r>
              <a:rPr lang="zh-CN" altLang="en-US" sz="3600" dirty="0" smtClean="0"/>
              <a:t>、</a:t>
            </a:r>
            <a:r>
              <a:rPr lang="zh-CN" altLang="zh-CN" sz="3600" dirty="0"/>
              <a:t>认识校园常见裸子植物</a:t>
            </a:r>
          </a:p>
          <a:p>
            <a:pPr marL="0" indent="0">
              <a:buNone/>
            </a:pPr>
            <a:endParaRPr lang="zh-CN" altLang="en-US" sz="3600" dirty="0"/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4800">
                <a:sym typeface="+mn-ea"/>
              </a:rPr>
              <a:t>二、实验材料：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  <a:p>
            <a:pPr marL="0" indent="0">
              <a:lnSpc>
                <a:spcPct val="180000"/>
              </a:lnSpc>
              <a:buNone/>
            </a:pPr>
            <a:r>
              <a:rPr lang="zh-CN" altLang="zh-CN" sz="3600" dirty="0"/>
              <a:t>松</a:t>
            </a:r>
            <a:r>
              <a:rPr lang="zh-CN" altLang="zh-CN" sz="3600" dirty="0" smtClean="0"/>
              <a:t>大孢子叶球</a:t>
            </a:r>
            <a:r>
              <a:rPr lang="zh-CN" altLang="en-US" sz="3600" dirty="0" smtClean="0"/>
              <a:t>、</a:t>
            </a:r>
            <a:r>
              <a:rPr lang="zh-CN" altLang="zh-CN" sz="3600" dirty="0" smtClean="0"/>
              <a:t>小孢子叶球纵切片</a:t>
            </a:r>
            <a:r>
              <a:rPr lang="zh-CN" altLang="en-US" sz="3600" dirty="0" smtClean="0"/>
              <a:t>、</a:t>
            </a:r>
            <a:r>
              <a:rPr lang="zh-CN" altLang="zh-CN" sz="3600" dirty="0" smtClean="0"/>
              <a:t>松</a:t>
            </a:r>
            <a:r>
              <a:rPr lang="zh-CN" altLang="zh-CN" sz="3600" dirty="0"/>
              <a:t>籽切片、松花粉粒装</a:t>
            </a:r>
            <a:r>
              <a:rPr lang="zh-CN" altLang="zh-CN" sz="3600" dirty="0" smtClean="0"/>
              <a:t>片</a:t>
            </a:r>
            <a:r>
              <a:rPr lang="zh-CN" altLang="en-US" sz="3600" dirty="0" smtClean="0"/>
              <a:t>、</a:t>
            </a:r>
            <a:r>
              <a:rPr lang="zh-CN" altLang="zh-CN" sz="3600" dirty="0" smtClean="0"/>
              <a:t>铁树</a:t>
            </a:r>
            <a:r>
              <a:rPr lang="zh-CN" altLang="zh-CN" sz="3600" dirty="0"/>
              <a:t>球花</a:t>
            </a:r>
            <a:r>
              <a:rPr lang="zh-CN" altLang="zh-CN" sz="3600" dirty="0" smtClean="0"/>
              <a:t>标本</a:t>
            </a:r>
            <a:r>
              <a:rPr lang="zh-CN" altLang="en-US" sz="3600" dirty="0" smtClean="0"/>
              <a:t>、</a:t>
            </a:r>
            <a:r>
              <a:rPr lang="zh-CN" altLang="zh-CN" sz="3600" dirty="0" smtClean="0"/>
              <a:t>白果</a:t>
            </a:r>
            <a:r>
              <a:rPr lang="zh-CN" altLang="zh-CN" sz="3600" dirty="0"/>
              <a:t>或松</a:t>
            </a:r>
            <a:r>
              <a:rPr lang="zh-CN" altLang="zh-CN" sz="3600" dirty="0" smtClean="0"/>
              <a:t>籽</a:t>
            </a:r>
            <a:r>
              <a:rPr lang="zh-CN" altLang="en-US" sz="3600" dirty="0" smtClean="0"/>
              <a:t>。</a:t>
            </a:r>
            <a:endParaRPr lang="zh-CN" altLang="en-US" sz="3600" dirty="0"/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sz="4800">
                <a:sym typeface="+mn-ea"/>
              </a:rPr>
              <a:t>三、实验内容：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885" y="1343660"/>
            <a:ext cx="10876915" cy="4832985"/>
          </a:xfrm>
        </p:spPr>
        <p:txBody>
          <a:bodyPr/>
          <a:lstStyle/>
          <a:p>
            <a:endParaRPr lang="zh-CN" altLang="en-US" dirty="0"/>
          </a:p>
          <a:p>
            <a:pPr lvl="0"/>
            <a:r>
              <a:rPr lang="zh-CN" altLang="en-US" sz="3600" dirty="0"/>
              <a:t>1</a:t>
            </a:r>
            <a:r>
              <a:rPr lang="zh-CN" altLang="en-US" sz="3600" dirty="0" smtClean="0"/>
              <a:t>、</a:t>
            </a:r>
            <a:r>
              <a:rPr lang="zh-CN" altLang="zh-CN" sz="3600" dirty="0"/>
              <a:t>校园常见裸子植物认识</a:t>
            </a:r>
          </a:p>
          <a:p>
            <a:endParaRPr lang="zh-CN" altLang="en-US" dirty="0"/>
          </a:p>
          <a:p>
            <a:endParaRPr lang="zh-CN" altLang="en-US" dirty="0"/>
          </a:p>
        </p:txBody>
      </p:sp>
      <p:pic>
        <p:nvPicPr>
          <p:cNvPr id="4" name="图片 3" descr="银杏"/>
          <p:cNvPicPr>
            <a:picLocks noChangeAspect="1"/>
          </p:cNvPicPr>
          <p:nvPr/>
        </p:nvPicPr>
        <p:blipFill>
          <a:blip r:embed="rId3"/>
          <a:srcRect l="48965" t="32528" r="3510" b="17863"/>
          <a:stretch>
            <a:fillRect/>
          </a:stretch>
        </p:blipFill>
        <p:spPr>
          <a:xfrm>
            <a:off x="8310245" y="2729230"/>
            <a:ext cx="3905885" cy="4150360"/>
          </a:xfrm>
          <a:prstGeom prst="rect">
            <a:avLst/>
          </a:prstGeom>
        </p:spPr>
      </p:pic>
      <p:pic>
        <p:nvPicPr>
          <p:cNvPr id="6" name="图片 5" descr="松树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560" y="2729230"/>
            <a:ext cx="4177030" cy="415036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80840" y="2729230"/>
            <a:ext cx="4130040" cy="415036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sz="4800">
                <a:sym typeface="+mn-ea"/>
              </a:rPr>
              <a:t>三、实验内容：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885" y="1343660"/>
            <a:ext cx="10876915" cy="4832985"/>
          </a:xfrm>
        </p:spPr>
        <p:txBody>
          <a:bodyPr/>
          <a:lstStyle/>
          <a:p>
            <a:endParaRPr lang="zh-CN" altLang="en-US" dirty="0"/>
          </a:p>
          <a:p>
            <a:r>
              <a:rPr lang="en-US" altLang="zh-CN" sz="3600" dirty="0" smtClean="0"/>
              <a:t>2</a:t>
            </a:r>
            <a:r>
              <a:rPr lang="zh-CN" altLang="en-US" sz="3600" dirty="0" smtClean="0"/>
              <a:t>、</a:t>
            </a:r>
            <a:r>
              <a:rPr lang="zh-CN" altLang="zh-CN" sz="3600" dirty="0"/>
              <a:t>裸子植物种子解刨，并观察松籽切片</a:t>
            </a:r>
          </a:p>
          <a:p>
            <a:endParaRPr lang="zh-CN" altLang="zh-CN" sz="3600" dirty="0"/>
          </a:p>
          <a:p>
            <a:r>
              <a:rPr lang="zh-CN" altLang="zh-CN" sz="3600" dirty="0">
                <a:sym typeface="+mn-ea"/>
              </a:rPr>
              <a:t>3、松大小孢子叶球切片和花粉粒观察，区分各部分名称</a:t>
            </a:r>
          </a:p>
          <a:p>
            <a:endParaRPr lang="zh-CN" altLang="en-US" dirty="0"/>
          </a:p>
          <a:p>
            <a:endParaRPr lang="zh-CN" altLang="en-US" dirty="0"/>
          </a:p>
        </p:txBody>
      </p:sp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zh-CN" altLang="en-US" sz="4800">
                <a:sym typeface="+mn-ea"/>
              </a:rPr>
              <a:t>三、实验内容：</a:t>
            </a:r>
            <a:endParaRPr lang="zh-CN" altLang="en-US" sz="480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endParaRPr lang="zh-CN" altLang="zh-CN" sz="3600" dirty="0"/>
          </a:p>
          <a:p>
            <a:endParaRPr lang="zh-CN" altLang="en-US" sz="3600" dirty="0"/>
          </a:p>
          <a:p>
            <a:endParaRPr lang="zh-CN" altLang="en-US" dirty="0"/>
          </a:p>
          <a:p>
            <a:endParaRPr lang="zh-CN" altLang="en-US" dirty="0"/>
          </a:p>
        </p:txBody>
      </p:sp>
      <p:pic>
        <p:nvPicPr>
          <p:cNvPr id="5" name="图片 4" descr="小孢子叶球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890" y="-12065"/>
            <a:ext cx="12192000" cy="688213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6" name="内容占位符 5" descr="大孢子叶球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-27940" y="93980"/>
            <a:ext cx="11975465" cy="674052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sz="4800"/>
              <a:t>四、</a:t>
            </a:r>
            <a:r>
              <a:rPr lang="zh-CN" altLang="en-US" sz="4800">
                <a:sym typeface="+mn-ea"/>
              </a:rPr>
              <a:t>思考题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zh-CN" altLang="en-US" dirty="0"/>
          </a:p>
          <a:p>
            <a:r>
              <a:rPr lang="en-US" altLang="zh-CN" sz="3600" dirty="0"/>
              <a:t>1.</a:t>
            </a:r>
            <a:r>
              <a:rPr lang="zh-CN" altLang="zh-CN" sz="3600" dirty="0"/>
              <a:t>绘松雄配子体组织结构图，标注</a:t>
            </a:r>
            <a:r>
              <a:rPr lang="zh-CN" altLang="zh-CN" sz="3600" dirty="0" smtClean="0"/>
              <a:t>名称</a:t>
            </a:r>
            <a:endParaRPr lang="en-US" altLang="zh-CN" sz="3600" dirty="0" smtClean="0"/>
          </a:p>
          <a:p>
            <a:endParaRPr lang="zh-CN" altLang="zh-CN" sz="3600" dirty="0"/>
          </a:p>
          <a:p>
            <a:r>
              <a:rPr lang="en-US" altLang="zh-CN" sz="3600" dirty="0"/>
              <a:t>2.</a:t>
            </a:r>
            <a:r>
              <a:rPr lang="zh-CN" altLang="zh-CN" sz="3600" dirty="0"/>
              <a:t>绘制一个大孢子叶和一个小孢子叶</a:t>
            </a:r>
            <a:r>
              <a:rPr lang="zh-CN" altLang="zh-CN" sz="3600" dirty="0" smtClean="0"/>
              <a:t>组织</a:t>
            </a:r>
            <a:endParaRPr lang="en-US" altLang="zh-CN" sz="3600" dirty="0" smtClean="0"/>
          </a:p>
          <a:p>
            <a:endParaRPr lang="zh-CN" altLang="zh-CN" sz="3600" dirty="0"/>
          </a:p>
          <a:p>
            <a:r>
              <a:rPr lang="en-US" altLang="zh-CN" sz="3600" dirty="0"/>
              <a:t>3.</a:t>
            </a:r>
            <a:r>
              <a:rPr lang="zh-CN" altLang="zh-CN" sz="3600" dirty="0"/>
              <a:t>裸子植物的基本</a:t>
            </a:r>
            <a:r>
              <a:rPr lang="zh-CN" altLang="zh-CN" sz="3600" dirty="0" smtClean="0"/>
              <a:t>特征</a:t>
            </a:r>
            <a:endParaRPr lang="en-US" altLang="zh-CN" sz="3600" dirty="0" smtClean="0"/>
          </a:p>
          <a:p>
            <a:endParaRPr lang="zh-CN" altLang="zh-CN" sz="3600" dirty="0"/>
          </a:p>
          <a:p>
            <a:r>
              <a:rPr lang="en-US" altLang="zh-CN" sz="3600" dirty="0"/>
              <a:t>4.</a:t>
            </a:r>
            <a:r>
              <a:rPr lang="zh-CN" altLang="zh-CN" sz="3600" dirty="0"/>
              <a:t>校园常见裸子植物有哪些</a:t>
            </a:r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16039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16039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9、12、15、16、20、25、29、33"/>
  <p:tag name="KSO_WM_TEMPLATE_CATEGORY" val="custom"/>
  <p:tag name="KSO_WM_TEMPLATE_INDEX" val="160393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9、12、15、16、20、25、29、33"/>
  <p:tag name="KSO_WM_TEMPLATE_CATEGORY" val="custom"/>
  <p:tag name="KSO_WM_TEMPLATE_INDEX" val="160393"/>
  <p:tag name="KSO_WM_TAG_VERSION" val="1.0"/>
  <p:tag name="KSO_WM_SLIDE_ID" val="custom160393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393"/>
  <p:tag name="KSO_WM_UNIT_TYPE" val="a"/>
  <p:tag name="KSO_WM_UNIT_INDEX" val="1"/>
  <p:tag name="KSO_WM_UNIT_ID" val="custom160393_1*a*1"/>
  <p:tag name="KSO_WM_UNIT_CLEAR" val="1"/>
  <p:tag name="KSO_WM_UNIT_LAYERLEVEL" val="1"/>
  <p:tag name="KSO_WM_UNIT_VALUE" val="30"/>
  <p:tag name="KSO_WM_UNIT_ISCONTENTSTITLE" val="0"/>
  <p:tag name="KSO_WM_UNIT_HIGHLIGHT" val="0"/>
  <p:tag name="KSO_WM_UNIT_COMPATIBLE" val="0"/>
  <p:tag name="KSO_WM_UNIT_PRESET_TEXT_INDEX" val="3"/>
  <p:tag name="KSO_WM_UNIT_PRESET_TEXT_LEN" val="1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3"/>
</p:tagLst>
</file>

<file path=ppt/theme/theme1.xml><?xml version="1.0" encoding="utf-8"?>
<a:theme xmlns:a="http://schemas.openxmlformats.org/drawingml/2006/main" name="1_A000120140530A99PPBG">
  <a:themeElements>
    <a:clrScheme name="自定义 92">
      <a:dk1>
        <a:srgbClr val="3F3F3F"/>
      </a:dk1>
      <a:lt1>
        <a:sysClr val="window" lastClr="FFFFFF"/>
      </a:lt1>
      <a:dk2>
        <a:srgbClr val="3F3F3F"/>
      </a:dk2>
      <a:lt2>
        <a:srgbClr val="FFFFFF"/>
      </a:lt2>
      <a:accent1>
        <a:srgbClr val="869D59"/>
      </a:accent1>
      <a:accent2>
        <a:srgbClr val="B4B75C"/>
      </a:accent2>
      <a:accent3>
        <a:srgbClr val="6E9671"/>
      </a:accent3>
      <a:accent4>
        <a:srgbClr val="555835"/>
      </a:accent4>
      <a:accent5>
        <a:srgbClr val="236B5F"/>
      </a:accent5>
      <a:accent6>
        <a:srgbClr val="95B3D7"/>
      </a:accent6>
      <a:hlink>
        <a:srgbClr val="0070C0"/>
      </a:hlink>
      <a:folHlink>
        <a:srgbClr val="7F7F7F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145</Words>
  <Application>WPS 演示</Application>
  <PresentationFormat>自定义</PresentationFormat>
  <Paragraphs>32</Paragraphs>
  <Slides>8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9" baseType="lpstr">
      <vt:lpstr>1_A000120140530A99PPBG</vt:lpstr>
      <vt:lpstr>实验九    裸子植物观察 </vt:lpstr>
      <vt:lpstr>一、实验目的：</vt:lpstr>
      <vt:lpstr>二、实验材料：</vt:lpstr>
      <vt:lpstr>三、实验内容：</vt:lpstr>
      <vt:lpstr>三、实验内容：</vt:lpstr>
      <vt:lpstr>三、实验内容：</vt:lpstr>
      <vt:lpstr>幻灯片 7</vt:lpstr>
      <vt:lpstr>四、思考题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微软用户</cp:lastModifiedBy>
  <cp:revision>4</cp:revision>
  <dcterms:created xsi:type="dcterms:W3CDTF">2018-08-22T09:47:00Z</dcterms:created>
  <dcterms:modified xsi:type="dcterms:W3CDTF">2018-08-27T04:32:33Z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2052-10.1.0.7469</vt:lpwstr>
  </property>
</Properties>
</file>