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62" d="100"/>
          <a:sy n="62" d="100"/>
        </p:scale>
        <p:origin x="50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酵母基因组提取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基因工程实验课   </a:t>
            </a:r>
            <a:r>
              <a:rPr lang="en-US" altLang="zh-CN" dirty="0" smtClean="0"/>
              <a:t>2018-2019</a:t>
            </a:r>
            <a:r>
              <a:rPr lang="zh-CN" altLang="en-US" dirty="0" smtClean="0"/>
              <a:t>年度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602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02044" y="531341"/>
            <a:ext cx="898336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一、 实验目的</a:t>
            </a:r>
            <a:endParaRPr lang="en-US" altLang="zh-CN" sz="2800" b="1" dirty="0" smtClean="0"/>
          </a:p>
          <a:p>
            <a:endParaRPr lang="en-US" altLang="zh-CN" sz="2800" b="1" dirty="0" smtClean="0"/>
          </a:p>
          <a:p>
            <a:pPr marL="342900" indent="-342900">
              <a:buAutoNum type="arabicPeriod"/>
            </a:pPr>
            <a:r>
              <a:rPr lang="zh-CN" altLang="en-US" sz="2800" dirty="0" smtClean="0"/>
              <a:t>酵母是低等真核生物，被广泛应用于食品生产和基因工程，，提交酵母基因组对于应用酵母进行实验与研究非常重要；</a:t>
            </a:r>
            <a:endParaRPr lang="en-US" altLang="zh-CN" sz="2800" dirty="0" smtClean="0"/>
          </a:p>
          <a:p>
            <a:pPr marL="342900" indent="-342900">
              <a:buAutoNum type="arabicPeriod"/>
            </a:pPr>
            <a:r>
              <a:rPr lang="zh-CN" altLang="en-US" sz="2800" dirty="0" smtClean="0"/>
              <a:t>本实验旨在学习酵母基因组的提取方法。</a:t>
            </a:r>
            <a:endParaRPr lang="en-US" altLang="zh-CN" sz="2800" dirty="0" smtClean="0"/>
          </a:p>
          <a:p>
            <a:pPr marL="342900" indent="-342900">
              <a:buAutoNum type="arabicPeriod"/>
            </a:pPr>
            <a:endParaRPr lang="en-US" altLang="zh-CN" sz="2800" dirty="0"/>
          </a:p>
          <a:p>
            <a:r>
              <a:rPr lang="zh-CN" altLang="en-US" sz="2800" b="1" dirty="0" smtClean="0"/>
              <a:t>二、实验原理</a:t>
            </a:r>
            <a:endParaRPr lang="en-US" altLang="zh-CN" sz="2800" b="1" dirty="0" smtClean="0"/>
          </a:p>
          <a:p>
            <a:endParaRPr lang="en-US" altLang="zh-CN" sz="2800" b="1" dirty="0" smtClean="0"/>
          </a:p>
          <a:p>
            <a:r>
              <a:rPr lang="zh-CN" altLang="en-US" sz="2800" dirty="0" smtClean="0"/>
              <a:t>酵母基因组的抽提主要包括破壁和核酸抽提。 本实验利用蜗牛酶破壁法，破碎酵母细胞壁后，加</a:t>
            </a:r>
            <a:r>
              <a:rPr lang="en-US" altLang="zh-CN" sz="2800" dirty="0" smtClean="0"/>
              <a:t>SDS</a:t>
            </a:r>
            <a:r>
              <a:rPr lang="zh-CN" altLang="en-US" sz="2800" dirty="0" smtClean="0"/>
              <a:t>与乙酸钾去膜释放内含物，用无水乙醇沉淀</a:t>
            </a:r>
            <a:r>
              <a:rPr lang="en-US" altLang="zh-CN" sz="2800" dirty="0" smtClean="0"/>
              <a:t>DNA</a:t>
            </a:r>
            <a:r>
              <a:rPr lang="zh-CN" altLang="en-US" sz="2800" dirty="0" smtClean="0"/>
              <a:t>。</a:t>
            </a:r>
            <a:endParaRPr lang="en-US" altLang="zh-CN" sz="2800" dirty="0" smtClean="0"/>
          </a:p>
          <a:p>
            <a:endParaRPr lang="en-US" altLang="zh-CN" sz="2800" dirty="0"/>
          </a:p>
          <a:p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20541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63827" y="642551"/>
            <a:ext cx="10429103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三、实验仪器与药品</a:t>
            </a:r>
            <a:endParaRPr lang="en-US" altLang="zh-CN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zh-CN" sz="2800" dirty="0"/>
          </a:p>
          <a:p>
            <a:r>
              <a:rPr lang="en-US" altLang="zh-CN" sz="2800" dirty="0" smtClean="0"/>
              <a:t>       1. </a:t>
            </a:r>
            <a:r>
              <a:rPr lang="zh-CN" altLang="en-US" sz="2800" dirty="0" smtClean="0"/>
              <a:t>仪器：分光光度计，离心机，高压灭菌锅、恒温水浴箱，漩涡振荡器等；</a:t>
            </a:r>
            <a:endParaRPr lang="en-US" altLang="zh-CN" sz="2800" dirty="0" smtClean="0"/>
          </a:p>
          <a:p>
            <a:endParaRPr lang="en-US" altLang="zh-CN" sz="2800" dirty="0"/>
          </a:p>
          <a:p>
            <a:r>
              <a:rPr lang="en-US" altLang="zh-CN" sz="2800" dirty="0" smtClean="0"/>
              <a:t>       2. </a:t>
            </a:r>
            <a:r>
              <a:rPr lang="zh-CN" altLang="en-US" sz="2800" dirty="0" smtClean="0"/>
              <a:t>材料：</a:t>
            </a:r>
            <a:r>
              <a:rPr lang="en-US" altLang="zh-CN" sz="2800" dirty="0" smtClean="0"/>
              <a:t>50 mL </a:t>
            </a:r>
            <a:r>
              <a:rPr lang="zh-CN" altLang="en-US" sz="2800" dirty="0" smtClean="0"/>
              <a:t>离心管、</a:t>
            </a:r>
            <a:r>
              <a:rPr lang="en-US" altLang="zh-CN" sz="2800" dirty="0" smtClean="0"/>
              <a:t>EP</a:t>
            </a:r>
            <a:r>
              <a:rPr lang="zh-CN" altLang="en-US" sz="2800" dirty="0" smtClean="0"/>
              <a:t>管、移液器、酵母菌菌液，蜗牛酶等；</a:t>
            </a:r>
            <a:endParaRPr lang="en-US" altLang="zh-CN" sz="2800" dirty="0" smtClean="0"/>
          </a:p>
          <a:p>
            <a:endParaRPr lang="en-US" altLang="zh-CN" sz="2800" dirty="0"/>
          </a:p>
          <a:p>
            <a:r>
              <a:rPr lang="en-US" altLang="zh-CN" sz="2800" dirty="0" smtClean="0"/>
              <a:t>       3. </a:t>
            </a:r>
            <a:r>
              <a:rPr lang="zh-CN" altLang="en-US" sz="2800" dirty="0" smtClean="0"/>
              <a:t>试剂： </a:t>
            </a:r>
            <a:r>
              <a:rPr lang="en-US" altLang="zh-CN" sz="2800" dirty="0" smtClean="0"/>
              <a:t>SCED buffer</a:t>
            </a:r>
            <a:r>
              <a:rPr lang="zh-CN" altLang="en-US" sz="2800" dirty="0" smtClean="0"/>
              <a:t>、 </a:t>
            </a:r>
            <a:r>
              <a:rPr lang="en-US" altLang="zh-CN" sz="2800" dirty="0" smtClean="0"/>
              <a:t>1% SDS</a:t>
            </a:r>
            <a:r>
              <a:rPr lang="zh-CN" altLang="en-US" sz="2800" dirty="0" smtClean="0"/>
              <a:t>、</a:t>
            </a:r>
            <a:r>
              <a:rPr lang="en-US" altLang="zh-CN" sz="2800" dirty="0" smtClean="0"/>
              <a:t>5M </a:t>
            </a:r>
            <a:r>
              <a:rPr lang="zh-CN" altLang="en-US" sz="2800" dirty="0" smtClean="0"/>
              <a:t>乙酸钾、</a:t>
            </a:r>
            <a:r>
              <a:rPr lang="en-US" altLang="zh-CN" sz="2800" dirty="0" smtClean="0"/>
              <a:t>3M </a:t>
            </a:r>
            <a:r>
              <a:rPr lang="zh-CN" altLang="en-US" sz="2800" dirty="0" smtClean="0"/>
              <a:t>乙酸钠、</a:t>
            </a:r>
            <a:r>
              <a:rPr lang="en-US" altLang="zh-CN" sz="2800" dirty="0" smtClean="0"/>
              <a:t>RNA </a:t>
            </a:r>
            <a:r>
              <a:rPr lang="zh-CN" altLang="en-US" sz="2800" dirty="0" smtClean="0"/>
              <a:t>酶、</a:t>
            </a:r>
            <a:r>
              <a:rPr lang="en-US" altLang="zh-CN" sz="2800" dirty="0" smtClean="0"/>
              <a:t>70% </a:t>
            </a:r>
            <a:r>
              <a:rPr lang="zh-CN" altLang="en-US" sz="2800" dirty="0" smtClean="0"/>
              <a:t>乙醇、 酚氯仿、无水乙醇等。</a:t>
            </a:r>
            <a:endParaRPr lang="en-US" altLang="zh-CN" sz="2800" dirty="0" smtClean="0"/>
          </a:p>
        </p:txBody>
      </p:sp>
    </p:spTree>
    <p:extLst>
      <p:ext uri="{BB962C8B-B14F-4D97-AF65-F5344CB8AC3E}">
        <p14:creationId xmlns:p14="http://schemas.microsoft.com/office/powerpoint/2010/main" val="2606946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60389" y="469557"/>
            <a:ext cx="1037967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四、实验步骤</a:t>
            </a:r>
            <a:endParaRPr lang="en-US" altLang="zh-CN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zh-CN" sz="2400" dirty="0" smtClean="0"/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1. 10 mL YPD </a:t>
            </a:r>
            <a:r>
              <a:rPr lang="zh-CN" altLang="en-US" sz="2400" dirty="0" smtClean="0"/>
              <a:t>培养基接菌后过夜培养 （</a:t>
            </a:r>
            <a:r>
              <a:rPr lang="en-US" altLang="zh-CN" sz="2400" dirty="0" smtClean="0"/>
              <a:t>30 </a:t>
            </a:r>
            <a:r>
              <a:rPr lang="en-US" altLang="zh-CN" sz="2400" baseline="30000" dirty="0" err="1" smtClean="0"/>
              <a:t>o</a:t>
            </a:r>
            <a:r>
              <a:rPr lang="en-US" altLang="zh-CN" sz="2400" dirty="0" err="1" smtClean="0"/>
              <a:t>C</a:t>
            </a:r>
            <a:r>
              <a:rPr lang="zh-CN" altLang="en-US" sz="2400" dirty="0" smtClean="0"/>
              <a:t>）至 </a:t>
            </a:r>
            <a:r>
              <a:rPr lang="en-US" altLang="zh-CN" sz="2400" dirty="0" smtClean="0"/>
              <a:t>OD</a:t>
            </a:r>
            <a:r>
              <a:rPr lang="en-US" altLang="zh-CN" sz="2400" baseline="-25000" dirty="0" smtClean="0"/>
              <a:t>600</a:t>
            </a:r>
            <a:r>
              <a:rPr lang="en-US" altLang="zh-CN" sz="2400" dirty="0" smtClean="0"/>
              <a:t>=5-10</a:t>
            </a:r>
            <a:r>
              <a:rPr lang="zh-CN" altLang="en-US" sz="2400" dirty="0" smtClean="0"/>
              <a:t>；</a:t>
            </a:r>
            <a:endParaRPr lang="en-US" altLang="zh-CN" sz="2400" dirty="0" smtClean="0"/>
          </a:p>
          <a:p>
            <a:endParaRPr lang="en-US" altLang="zh-CN" sz="2400" dirty="0"/>
          </a:p>
          <a:p>
            <a:r>
              <a:rPr lang="en-US" altLang="zh-CN" sz="2400" dirty="0" smtClean="0"/>
              <a:t>    2. 1500 g </a:t>
            </a:r>
            <a:r>
              <a:rPr lang="zh-CN" altLang="en-US" sz="2400" dirty="0" smtClean="0"/>
              <a:t>离心 </a:t>
            </a:r>
            <a:r>
              <a:rPr lang="en-US" altLang="zh-CN" sz="2400" dirty="0" smtClean="0"/>
              <a:t>5 min</a:t>
            </a:r>
            <a:r>
              <a:rPr lang="zh-CN" altLang="en-US" sz="2400" dirty="0" smtClean="0"/>
              <a:t>，去上清，沉淀加无菌水洗涤重悬；</a:t>
            </a:r>
            <a:endParaRPr lang="en-US" altLang="zh-CN" sz="2400" dirty="0" smtClean="0"/>
          </a:p>
          <a:p>
            <a:endParaRPr lang="en-US" altLang="zh-CN" sz="2400" dirty="0"/>
          </a:p>
          <a:p>
            <a:r>
              <a:rPr lang="en-US" altLang="zh-CN" sz="2400" dirty="0" smtClean="0"/>
              <a:t>    3. </a:t>
            </a:r>
            <a:r>
              <a:rPr lang="en-US" altLang="zh-CN" sz="2400" dirty="0"/>
              <a:t>1500 g </a:t>
            </a:r>
            <a:r>
              <a:rPr lang="zh-CN" altLang="en-US" sz="2400" dirty="0"/>
              <a:t>离心 </a:t>
            </a:r>
            <a:r>
              <a:rPr lang="en-US" altLang="zh-CN" sz="2400" dirty="0"/>
              <a:t>5 min</a:t>
            </a:r>
            <a:r>
              <a:rPr lang="zh-CN" altLang="en-US" sz="2400" dirty="0"/>
              <a:t>，去上清，沉淀</a:t>
            </a:r>
            <a:r>
              <a:rPr lang="zh-CN" altLang="en-US" sz="2400" dirty="0" smtClean="0"/>
              <a:t>加</a:t>
            </a:r>
            <a:r>
              <a:rPr lang="en-US" altLang="zh-CN" sz="2400" dirty="0" smtClean="0"/>
              <a:t>2 mL SCED Buffer </a:t>
            </a:r>
            <a:r>
              <a:rPr lang="zh-CN" altLang="en-US" sz="2400" dirty="0" smtClean="0"/>
              <a:t>重悬；</a:t>
            </a:r>
            <a:endParaRPr lang="en-US" altLang="zh-CN" sz="2400" dirty="0" smtClean="0"/>
          </a:p>
          <a:p>
            <a:endParaRPr lang="en-US" altLang="zh-CN" sz="2400" dirty="0"/>
          </a:p>
          <a:p>
            <a:r>
              <a:rPr lang="en-US" altLang="zh-CN" sz="2400" dirty="0" smtClean="0"/>
              <a:t>    4. </a:t>
            </a:r>
            <a:r>
              <a:rPr lang="zh-CN" altLang="en-US" sz="2400" dirty="0" smtClean="0"/>
              <a:t>加蜗牛酶</a:t>
            </a:r>
            <a:r>
              <a:rPr lang="en-US" altLang="zh-CN" sz="2400" dirty="0" smtClean="0"/>
              <a:t>4 mg</a:t>
            </a:r>
            <a:r>
              <a:rPr lang="zh-CN" altLang="en-US" sz="2400" dirty="0" smtClean="0"/>
              <a:t>，加入</a:t>
            </a:r>
            <a:r>
              <a:rPr lang="en-US" altLang="zh-CN" sz="2400" dirty="0" smtClean="0"/>
              <a:t>3 </a:t>
            </a:r>
            <a:r>
              <a:rPr lang="en-US" altLang="zh-CN" sz="2400" dirty="0" smtClean="0">
                <a:sym typeface="Symbol" panose="05050102010706020507" pitchFamily="18" charset="2"/>
              </a:rPr>
              <a:t></a:t>
            </a:r>
            <a:r>
              <a:rPr lang="en-US" altLang="zh-CN" sz="2400" dirty="0" smtClean="0"/>
              <a:t>L RNA </a:t>
            </a:r>
            <a:r>
              <a:rPr lang="zh-CN" altLang="en-US" sz="2400" dirty="0" smtClean="0"/>
              <a:t>酶， </a:t>
            </a:r>
            <a:r>
              <a:rPr lang="en-US" altLang="zh-CN" sz="2400" dirty="0" smtClean="0"/>
              <a:t>37 </a:t>
            </a:r>
            <a:r>
              <a:rPr lang="en-US" altLang="zh-CN" sz="2400" baseline="30000" dirty="0" err="1"/>
              <a:t>o</a:t>
            </a:r>
            <a:r>
              <a:rPr lang="en-US" altLang="zh-CN" sz="2400" dirty="0" err="1"/>
              <a:t>C</a:t>
            </a:r>
            <a:r>
              <a:rPr lang="zh-CN" altLang="en-US" sz="2400" dirty="0" smtClean="0"/>
              <a:t>水浴 </a:t>
            </a:r>
            <a:r>
              <a:rPr lang="en-US" altLang="zh-CN" sz="2400" dirty="0" smtClean="0"/>
              <a:t>50 min</a:t>
            </a:r>
            <a:r>
              <a:rPr lang="zh-CN" altLang="en-US" sz="2400" dirty="0" smtClean="0"/>
              <a:t>；</a:t>
            </a:r>
            <a:endParaRPr lang="en-US" altLang="zh-CN" sz="2400" dirty="0" smtClean="0"/>
          </a:p>
          <a:p>
            <a:endParaRPr lang="en-US" altLang="zh-CN" sz="2400" dirty="0"/>
          </a:p>
          <a:p>
            <a:r>
              <a:rPr lang="en-US" altLang="zh-CN" sz="2400" dirty="0" smtClean="0"/>
              <a:t>    5. </a:t>
            </a:r>
            <a:r>
              <a:rPr lang="zh-CN" altLang="en-US" sz="2400" dirty="0" smtClean="0"/>
              <a:t>加入等体积（</a:t>
            </a:r>
            <a:r>
              <a:rPr lang="zh-CN" altLang="en-US" sz="2400" dirty="0" smtClean="0">
                <a:sym typeface="Symbol" panose="05050102010706020507" pitchFamily="18" charset="2"/>
              </a:rPr>
              <a:t> </a:t>
            </a:r>
            <a:r>
              <a:rPr lang="en-US" altLang="zh-CN" sz="2400" dirty="0" smtClean="0">
                <a:sym typeface="Symbol" panose="05050102010706020507" pitchFamily="18" charset="2"/>
              </a:rPr>
              <a:t>2 mL</a:t>
            </a:r>
            <a:r>
              <a:rPr lang="zh-CN" altLang="en-US" sz="2400" dirty="0" smtClean="0"/>
              <a:t>）</a:t>
            </a:r>
            <a:r>
              <a:rPr lang="en-US" altLang="zh-CN" sz="2400" dirty="0" smtClean="0"/>
              <a:t>1% SDS</a:t>
            </a:r>
            <a:r>
              <a:rPr lang="zh-CN" altLang="en-US" sz="2400" dirty="0" smtClean="0"/>
              <a:t>溶液，冰置</a:t>
            </a:r>
            <a:r>
              <a:rPr lang="en-US" altLang="zh-CN" sz="2400" dirty="0" smtClean="0"/>
              <a:t>5 min</a:t>
            </a:r>
            <a:r>
              <a:rPr lang="zh-CN" altLang="en-US" sz="2400" dirty="0" smtClean="0"/>
              <a:t>；</a:t>
            </a:r>
            <a:endParaRPr lang="en-US" altLang="zh-CN" sz="2400" dirty="0" smtClean="0"/>
          </a:p>
          <a:p>
            <a:endParaRPr lang="en-US" altLang="zh-CN" sz="2400" dirty="0"/>
          </a:p>
          <a:p>
            <a:r>
              <a:rPr lang="en-US" altLang="zh-CN" sz="2400" dirty="0" smtClean="0"/>
              <a:t>    6. </a:t>
            </a:r>
            <a:r>
              <a:rPr lang="zh-CN" altLang="en-US" sz="2400" dirty="0" smtClean="0"/>
              <a:t>加入</a:t>
            </a:r>
            <a:r>
              <a:rPr lang="en-US" altLang="zh-CN" sz="2400" dirty="0" smtClean="0"/>
              <a:t>1.5 mL 5 M </a:t>
            </a:r>
            <a:r>
              <a:rPr lang="zh-CN" altLang="en-US" sz="2400" dirty="0" smtClean="0"/>
              <a:t>乙酸钾， </a:t>
            </a:r>
            <a:r>
              <a:rPr lang="en-US" altLang="zh-CN" sz="2400" dirty="0" smtClean="0"/>
              <a:t>1000 g </a:t>
            </a:r>
            <a:r>
              <a:rPr lang="zh-CN" altLang="en-US" sz="2400" dirty="0" smtClean="0"/>
              <a:t>离心</a:t>
            </a:r>
            <a:r>
              <a:rPr lang="en-US" altLang="zh-CN" sz="2400" dirty="0" smtClean="0"/>
              <a:t>10 min</a:t>
            </a:r>
            <a:r>
              <a:rPr lang="zh-CN" altLang="en-US" sz="2400" dirty="0" smtClean="0"/>
              <a:t>，弃沉淀；</a:t>
            </a:r>
            <a:endParaRPr lang="en-US" altLang="zh-CN" sz="2400" dirty="0" smtClean="0"/>
          </a:p>
          <a:p>
            <a:endParaRPr lang="en-US" altLang="zh-CN" sz="2400" dirty="0"/>
          </a:p>
          <a:p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08209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0704" y="772601"/>
            <a:ext cx="120354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dirty="0">
                <a:solidFill>
                  <a:prstClr val="white"/>
                </a:solidFill>
              </a:rPr>
              <a:t> </a:t>
            </a:r>
            <a:r>
              <a:rPr lang="en-US" altLang="zh-CN" sz="2400" dirty="0" smtClean="0">
                <a:solidFill>
                  <a:prstClr val="white"/>
                </a:solidFill>
              </a:rPr>
              <a:t>   7</a:t>
            </a:r>
            <a:r>
              <a:rPr lang="en-US" altLang="zh-CN" sz="2400" dirty="0">
                <a:solidFill>
                  <a:prstClr val="white"/>
                </a:solidFill>
              </a:rPr>
              <a:t>. </a:t>
            </a:r>
            <a:r>
              <a:rPr lang="zh-CN" altLang="en-US" sz="2400" dirty="0">
                <a:solidFill>
                  <a:prstClr val="white"/>
                </a:solidFill>
              </a:rPr>
              <a:t>加入二倍体积无水乙醇，吹打均匀，室温静置 </a:t>
            </a:r>
            <a:r>
              <a:rPr lang="en-US" altLang="zh-CN" sz="2400" dirty="0">
                <a:solidFill>
                  <a:prstClr val="white"/>
                </a:solidFill>
              </a:rPr>
              <a:t>15 min</a:t>
            </a:r>
            <a:r>
              <a:rPr lang="zh-CN" altLang="en-US" sz="2400" dirty="0">
                <a:solidFill>
                  <a:prstClr val="white"/>
                </a:solidFill>
              </a:rPr>
              <a:t>；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lvl="0"/>
            <a:endParaRPr lang="en-US" altLang="zh-CN" sz="2400" dirty="0">
              <a:solidFill>
                <a:prstClr val="white"/>
              </a:solidFill>
            </a:endParaRPr>
          </a:p>
          <a:p>
            <a:pPr lvl="0"/>
            <a:r>
              <a:rPr lang="en-US" altLang="zh-CN" sz="2400" dirty="0">
                <a:solidFill>
                  <a:prstClr val="white"/>
                </a:solidFill>
              </a:rPr>
              <a:t>    8. </a:t>
            </a:r>
            <a:r>
              <a:rPr lang="en-US" altLang="zh-CN" sz="2400" dirty="0" smtClean="0">
                <a:solidFill>
                  <a:prstClr val="white"/>
                </a:solidFill>
              </a:rPr>
              <a:t> 4 </a:t>
            </a:r>
            <a:r>
              <a:rPr lang="en-US" altLang="zh-CN" sz="2400" baseline="30000" dirty="0" smtClean="0">
                <a:solidFill>
                  <a:prstClr val="white"/>
                </a:solidFill>
              </a:rPr>
              <a:t>o</a:t>
            </a:r>
            <a:r>
              <a:rPr lang="en-US" altLang="zh-CN" sz="2400" dirty="0" smtClean="0">
                <a:solidFill>
                  <a:prstClr val="white"/>
                </a:solidFill>
              </a:rPr>
              <a:t>C10,000 </a:t>
            </a:r>
            <a:r>
              <a:rPr lang="en-US" altLang="zh-CN" sz="2400" dirty="0">
                <a:solidFill>
                  <a:prstClr val="white"/>
                </a:solidFill>
              </a:rPr>
              <a:t>g </a:t>
            </a:r>
            <a:r>
              <a:rPr lang="zh-CN" altLang="en-US" sz="2400" dirty="0">
                <a:solidFill>
                  <a:prstClr val="white"/>
                </a:solidFill>
              </a:rPr>
              <a:t>离心 </a:t>
            </a:r>
            <a:r>
              <a:rPr lang="en-US" altLang="zh-CN" sz="2400" dirty="0">
                <a:solidFill>
                  <a:prstClr val="white"/>
                </a:solidFill>
              </a:rPr>
              <a:t>20 min</a:t>
            </a:r>
            <a:r>
              <a:rPr lang="zh-CN" altLang="en-US" sz="2400" dirty="0">
                <a:solidFill>
                  <a:prstClr val="white"/>
                </a:solidFill>
              </a:rPr>
              <a:t>，去上清，沉淀加 </a:t>
            </a:r>
            <a:r>
              <a:rPr lang="en-US" altLang="zh-CN" sz="2400" dirty="0">
                <a:solidFill>
                  <a:prstClr val="white"/>
                </a:solidFill>
              </a:rPr>
              <a:t>400 </a:t>
            </a:r>
            <a:r>
              <a:rPr lang="en-US" altLang="zh-CN" sz="2400" dirty="0">
                <a:solidFill>
                  <a:prstClr val="white"/>
                </a:solidFill>
                <a:sym typeface="Symbol" panose="05050102010706020507" pitchFamily="18" charset="2"/>
              </a:rPr>
              <a:t>L</a:t>
            </a:r>
            <a:r>
              <a:rPr lang="zh-CN" altLang="en-US" sz="2400" dirty="0">
                <a:solidFill>
                  <a:prstClr val="white"/>
                </a:solidFill>
                <a:sym typeface="Symbol" panose="05050102010706020507" pitchFamily="18" charset="2"/>
              </a:rPr>
              <a:t>无菌水重悬，后转移至</a:t>
            </a:r>
            <a:r>
              <a:rPr lang="en-US" altLang="zh-CN" sz="2400" dirty="0">
                <a:solidFill>
                  <a:prstClr val="white"/>
                </a:solidFill>
                <a:sym typeface="Symbol" panose="05050102010706020507" pitchFamily="18" charset="2"/>
              </a:rPr>
              <a:t>EP</a:t>
            </a:r>
            <a:r>
              <a:rPr lang="zh-CN" altLang="en-US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管；</a:t>
            </a:r>
            <a:endParaRPr lang="en-US" altLang="zh-CN" sz="2400" dirty="0" smtClean="0">
              <a:solidFill>
                <a:prstClr val="white"/>
              </a:solidFill>
              <a:sym typeface="Symbol" panose="05050102010706020507" pitchFamily="18" charset="2"/>
            </a:endParaRPr>
          </a:p>
          <a:p>
            <a:pPr lvl="0"/>
            <a:endParaRPr lang="en-US" altLang="zh-CN" sz="2400" dirty="0">
              <a:solidFill>
                <a:prstClr val="white"/>
              </a:solidFill>
              <a:sym typeface="Symbol" panose="05050102010706020507" pitchFamily="18" charset="2"/>
            </a:endParaRPr>
          </a:p>
          <a:p>
            <a:pPr lvl="0"/>
            <a:r>
              <a:rPr lang="en-US" altLang="zh-CN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    9. </a:t>
            </a:r>
            <a:r>
              <a:rPr lang="zh-CN" altLang="en-US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加入等体积酚氯仿抽提， </a:t>
            </a:r>
            <a:r>
              <a:rPr lang="en-US" altLang="zh-CN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12</a:t>
            </a:r>
            <a:r>
              <a:rPr lang="zh-CN" altLang="en-US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，</a:t>
            </a:r>
            <a:r>
              <a:rPr lang="en-US" altLang="zh-CN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000 rpm </a:t>
            </a:r>
            <a:r>
              <a:rPr lang="zh-CN" altLang="en-US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离心 </a:t>
            </a:r>
            <a:r>
              <a:rPr lang="en-US" altLang="zh-CN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10 min</a:t>
            </a:r>
            <a:r>
              <a:rPr lang="zh-CN" altLang="en-US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，取上清（约</a:t>
            </a:r>
            <a:r>
              <a:rPr lang="en-US" altLang="zh-CN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300 L</a:t>
            </a:r>
            <a:r>
              <a:rPr lang="zh-CN" altLang="en-US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）；</a:t>
            </a:r>
            <a:endParaRPr lang="en-US" altLang="zh-CN" sz="2400" dirty="0" smtClean="0">
              <a:solidFill>
                <a:prstClr val="white"/>
              </a:solidFill>
              <a:sym typeface="Symbol" panose="05050102010706020507" pitchFamily="18" charset="2"/>
            </a:endParaRPr>
          </a:p>
          <a:p>
            <a:pPr lvl="0"/>
            <a:r>
              <a:rPr lang="en-US" altLang="zh-CN" sz="2400" dirty="0">
                <a:solidFill>
                  <a:prstClr val="white"/>
                </a:solidFill>
                <a:sym typeface="Symbol" panose="05050102010706020507" pitchFamily="18" charset="2"/>
              </a:rPr>
              <a:t> </a:t>
            </a:r>
            <a:r>
              <a:rPr lang="en-US" altLang="zh-CN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  </a:t>
            </a:r>
          </a:p>
          <a:p>
            <a:pPr lvl="0"/>
            <a:r>
              <a:rPr lang="en-US" altLang="zh-CN" sz="2400" dirty="0">
                <a:solidFill>
                  <a:prstClr val="white"/>
                </a:solidFill>
                <a:sym typeface="Symbol" panose="05050102010706020507" pitchFamily="18" charset="2"/>
              </a:rPr>
              <a:t> </a:t>
            </a:r>
            <a:r>
              <a:rPr lang="en-US" altLang="zh-CN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   10. </a:t>
            </a:r>
            <a:r>
              <a:rPr lang="zh-CN" altLang="en-US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向上清中加入</a:t>
            </a:r>
            <a:r>
              <a:rPr lang="en-US" altLang="zh-CN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1/10</a:t>
            </a:r>
            <a:r>
              <a:rPr lang="zh-CN" altLang="en-US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体积醋酸钠和</a:t>
            </a:r>
            <a:r>
              <a:rPr lang="en-US" altLang="zh-CN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2</a:t>
            </a:r>
            <a:r>
              <a:rPr lang="zh-CN" altLang="en-US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倍体积无水乙醇，冰置</a:t>
            </a:r>
            <a:r>
              <a:rPr lang="en-US" altLang="zh-CN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10 min</a:t>
            </a:r>
            <a:r>
              <a:rPr lang="zh-CN" altLang="en-US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；</a:t>
            </a:r>
            <a:endParaRPr lang="en-US" altLang="zh-CN" sz="2400" dirty="0" smtClean="0">
              <a:solidFill>
                <a:prstClr val="white"/>
              </a:solidFill>
              <a:sym typeface="Symbol" panose="05050102010706020507" pitchFamily="18" charset="2"/>
            </a:endParaRPr>
          </a:p>
          <a:p>
            <a:pPr lvl="0"/>
            <a:endParaRPr lang="en-US" altLang="zh-CN" sz="2400" dirty="0" smtClean="0">
              <a:solidFill>
                <a:prstClr val="white"/>
              </a:solidFill>
              <a:sym typeface="Symbol" panose="05050102010706020507" pitchFamily="18" charset="2"/>
            </a:endParaRPr>
          </a:p>
          <a:p>
            <a:pPr lvl="0"/>
            <a:r>
              <a:rPr lang="en-US" altLang="zh-CN" sz="2400" dirty="0">
                <a:solidFill>
                  <a:prstClr val="white"/>
                </a:solidFill>
                <a:sym typeface="Symbol" panose="05050102010706020507" pitchFamily="18" charset="2"/>
              </a:rPr>
              <a:t> </a:t>
            </a:r>
            <a:r>
              <a:rPr lang="en-US" altLang="zh-CN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   11. 12</a:t>
            </a:r>
            <a:r>
              <a:rPr lang="zh-CN" altLang="en-US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，</a:t>
            </a:r>
            <a:r>
              <a:rPr lang="en-US" altLang="zh-CN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000 rpm</a:t>
            </a:r>
            <a:r>
              <a:rPr lang="zh-CN" altLang="en-US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，离心 </a:t>
            </a:r>
            <a:r>
              <a:rPr lang="en-US" altLang="zh-CN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20 min</a:t>
            </a:r>
            <a:r>
              <a:rPr lang="zh-CN" altLang="en-US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，取沉淀并加入</a:t>
            </a:r>
            <a:r>
              <a:rPr lang="en-US" altLang="zh-CN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1 mL 70% </a:t>
            </a:r>
            <a:r>
              <a:rPr lang="zh-CN" altLang="en-US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乙醇洗涤；</a:t>
            </a:r>
            <a:endParaRPr lang="en-US" altLang="zh-CN" sz="2400" dirty="0" smtClean="0">
              <a:solidFill>
                <a:prstClr val="white"/>
              </a:solidFill>
              <a:sym typeface="Symbol" panose="05050102010706020507" pitchFamily="18" charset="2"/>
            </a:endParaRPr>
          </a:p>
          <a:p>
            <a:pPr lvl="0"/>
            <a:endParaRPr lang="en-US" altLang="zh-CN" sz="2400" dirty="0" smtClean="0">
              <a:solidFill>
                <a:prstClr val="white"/>
              </a:solidFill>
              <a:sym typeface="Symbol" panose="05050102010706020507" pitchFamily="18" charset="2"/>
            </a:endParaRPr>
          </a:p>
          <a:p>
            <a:pPr lvl="0"/>
            <a:r>
              <a:rPr lang="en-US" altLang="zh-CN" sz="2400" dirty="0">
                <a:solidFill>
                  <a:prstClr val="white"/>
                </a:solidFill>
                <a:sym typeface="Symbol" panose="05050102010706020507" pitchFamily="18" charset="2"/>
              </a:rPr>
              <a:t> </a:t>
            </a:r>
            <a:r>
              <a:rPr lang="en-US" altLang="zh-CN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    12. </a:t>
            </a:r>
            <a:r>
              <a:rPr lang="en-US" altLang="zh-CN" sz="2400" dirty="0">
                <a:solidFill>
                  <a:prstClr val="white"/>
                </a:solidFill>
                <a:sym typeface="Symbol" panose="05050102010706020507" pitchFamily="18" charset="2"/>
              </a:rPr>
              <a:t>12</a:t>
            </a:r>
            <a:r>
              <a:rPr lang="zh-CN" altLang="en-US" sz="2400" dirty="0">
                <a:solidFill>
                  <a:prstClr val="white"/>
                </a:solidFill>
                <a:sym typeface="Symbol" panose="05050102010706020507" pitchFamily="18" charset="2"/>
              </a:rPr>
              <a:t>，</a:t>
            </a:r>
            <a:r>
              <a:rPr lang="en-US" altLang="zh-CN" sz="2400" dirty="0">
                <a:solidFill>
                  <a:prstClr val="white"/>
                </a:solidFill>
                <a:sym typeface="Symbol" panose="05050102010706020507" pitchFamily="18" charset="2"/>
              </a:rPr>
              <a:t>000 rpm</a:t>
            </a:r>
            <a:r>
              <a:rPr lang="zh-CN" altLang="en-US" sz="2400" dirty="0">
                <a:solidFill>
                  <a:prstClr val="white"/>
                </a:solidFill>
                <a:sym typeface="Symbol" panose="05050102010706020507" pitchFamily="18" charset="2"/>
              </a:rPr>
              <a:t>，离心 </a:t>
            </a:r>
            <a:r>
              <a:rPr lang="en-US" altLang="zh-CN" sz="2400" dirty="0">
                <a:solidFill>
                  <a:prstClr val="white"/>
                </a:solidFill>
                <a:sym typeface="Symbol" panose="05050102010706020507" pitchFamily="18" charset="2"/>
              </a:rPr>
              <a:t>5</a:t>
            </a:r>
            <a:r>
              <a:rPr lang="en-US" altLang="zh-CN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 min</a:t>
            </a:r>
            <a:r>
              <a:rPr lang="zh-CN" altLang="en-US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，弃上清，晾干；</a:t>
            </a:r>
            <a:endParaRPr lang="en-US" altLang="zh-CN" sz="2400" dirty="0" smtClean="0">
              <a:solidFill>
                <a:prstClr val="white"/>
              </a:solidFill>
              <a:sym typeface="Symbol" panose="05050102010706020507" pitchFamily="18" charset="2"/>
            </a:endParaRPr>
          </a:p>
          <a:p>
            <a:pPr lvl="0"/>
            <a:endParaRPr lang="en-US" altLang="zh-CN" sz="2400" dirty="0" smtClean="0">
              <a:solidFill>
                <a:prstClr val="white"/>
              </a:solidFill>
              <a:sym typeface="Symbol" panose="05050102010706020507" pitchFamily="18" charset="2"/>
            </a:endParaRPr>
          </a:p>
          <a:p>
            <a:pPr lvl="0"/>
            <a:r>
              <a:rPr lang="en-US" altLang="zh-CN" sz="2400" dirty="0">
                <a:solidFill>
                  <a:prstClr val="white"/>
                </a:solidFill>
                <a:sym typeface="Symbol" panose="05050102010706020507" pitchFamily="18" charset="2"/>
              </a:rPr>
              <a:t> </a:t>
            </a:r>
            <a:r>
              <a:rPr lang="en-US" altLang="zh-CN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    13. </a:t>
            </a:r>
            <a:r>
              <a:rPr lang="zh-CN" altLang="en-US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加入 </a:t>
            </a:r>
            <a:r>
              <a:rPr lang="en-US" altLang="zh-CN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50 L</a:t>
            </a:r>
            <a:r>
              <a:rPr lang="zh-CN" altLang="en-US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无菌水溶解；</a:t>
            </a:r>
            <a:endParaRPr lang="en-US" altLang="zh-CN" sz="2400" dirty="0" smtClean="0">
              <a:solidFill>
                <a:prstClr val="white"/>
              </a:solidFill>
              <a:sym typeface="Symbol" panose="05050102010706020507" pitchFamily="18" charset="2"/>
            </a:endParaRPr>
          </a:p>
          <a:p>
            <a:pPr lvl="0"/>
            <a:endParaRPr lang="en-US" altLang="zh-CN" sz="2400" dirty="0" smtClean="0">
              <a:solidFill>
                <a:prstClr val="white"/>
              </a:solidFill>
              <a:sym typeface="Symbol" panose="05050102010706020507" pitchFamily="18" charset="2"/>
            </a:endParaRPr>
          </a:p>
          <a:p>
            <a:pPr lvl="0"/>
            <a:r>
              <a:rPr lang="en-US" altLang="zh-CN" sz="2400" dirty="0">
                <a:solidFill>
                  <a:prstClr val="white"/>
                </a:solidFill>
                <a:sym typeface="Symbol" panose="05050102010706020507" pitchFamily="18" charset="2"/>
              </a:rPr>
              <a:t> </a:t>
            </a:r>
            <a:r>
              <a:rPr lang="en-US" altLang="zh-CN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    14. </a:t>
            </a:r>
            <a:r>
              <a:rPr lang="zh-CN" altLang="en-US" sz="2400" dirty="0" smtClean="0">
                <a:solidFill>
                  <a:prstClr val="white"/>
                </a:solidFill>
                <a:sym typeface="Symbol" panose="05050102010706020507" pitchFamily="18" charset="2"/>
              </a:rPr>
              <a:t>琼脂糖凝胶电泳检测结果。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27037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61535" y="1075038"/>
            <a:ext cx="940349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五、实验讨论</a:t>
            </a:r>
            <a:endParaRPr lang="en-US" altLang="zh-CN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zh-CN" sz="2800" dirty="0"/>
          </a:p>
          <a:p>
            <a:pPr marL="342900" indent="-342900">
              <a:buFont typeface="+mj-lt"/>
              <a:buAutoNum type="arabicPeriod"/>
            </a:pPr>
            <a:r>
              <a:rPr lang="zh-CN" altLang="zh-CN" sz="2800" dirty="0"/>
              <a:t>酿酒酵母</a:t>
            </a:r>
            <a:r>
              <a:rPr lang="zh-CN" altLang="zh-CN" sz="2800" dirty="0" smtClean="0"/>
              <a:t>基因组</a:t>
            </a:r>
            <a:r>
              <a:rPr lang="zh-CN" altLang="en-US" sz="2800" dirty="0" smtClean="0"/>
              <a:t>大小</a:t>
            </a:r>
            <a:r>
              <a:rPr lang="en-US" altLang="zh-CN" sz="2800" dirty="0" smtClean="0"/>
              <a:t>____k</a:t>
            </a:r>
            <a:r>
              <a:rPr lang="zh-CN" altLang="en-US" sz="2800" dirty="0" smtClean="0"/>
              <a:t>？</a:t>
            </a:r>
            <a:r>
              <a:rPr lang="zh-CN" altLang="zh-CN" sz="2800" dirty="0" smtClean="0"/>
              <a:t>在</a:t>
            </a:r>
            <a:r>
              <a:rPr lang="zh-CN" altLang="zh-CN" sz="2800" dirty="0"/>
              <a:t>提取基因组时一般都会降解</a:t>
            </a:r>
            <a:r>
              <a:rPr lang="zh-CN" altLang="zh-CN" sz="2800" dirty="0" smtClean="0"/>
              <a:t>为</a:t>
            </a:r>
            <a:r>
              <a:rPr lang="en-US" altLang="zh-CN" sz="2800" dirty="0" smtClean="0"/>
              <a:t>____k</a:t>
            </a:r>
            <a:r>
              <a:rPr lang="zh-CN" altLang="zh-CN" sz="2800" dirty="0"/>
              <a:t>左右的片段</a:t>
            </a:r>
            <a:r>
              <a:rPr lang="zh-CN" altLang="zh-CN" sz="2800" dirty="0" smtClean="0"/>
              <a:t>。</a:t>
            </a:r>
            <a:endParaRPr lang="en-US" altLang="zh-CN" sz="2800" dirty="0" smtClean="0"/>
          </a:p>
          <a:p>
            <a:pPr marL="342900" indent="-342900">
              <a:buFont typeface="+mj-lt"/>
              <a:buAutoNum type="arabicPeriod"/>
            </a:pPr>
            <a:endParaRPr lang="en-US" altLang="zh-CN" sz="2800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zh-CN" sz="2800" dirty="0"/>
              <a:t>为什么真核生物的基因组</a:t>
            </a:r>
            <a:r>
              <a:rPr lang="en-US" altLang="zh-CN" sz="2800" dirty="0"/>
              <a:t> DNA </a:t>
            </a:r>
            <a:r>
              <a:rPr lang="zh-CN" altLang="zh-CN" sz="2800" dirty="0"/>
              <a:t>不能用碱法抽提？</a:t>
            </a:r>
          </a:p>
          <a:p>
            <a:pPr marL="342900" indent="-342900">
              <a:buFont typeface="+mj-lt"/>
              <a:buAutoNum type="arabicPeriod"/>
            </a:pPr>
            <a:endParaRPr lang="en-US" altLang="zh-CN" sz="2800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en-US" sz="2800" dirty="0" smtClean="0"/>
              <a:t>为什么</a:t>
            </a:r>
            <a:r>
              <a:rPr lang="zh-CN" altLang="en-US" sz="2800" dirty="0"/>
              <a:t>将</a:t>
            </a:r>
            <a:r>
              <a:rPr lang="zh-CN" altLang="en-US" sz="2800" dirty="0" smtClean="0"/>
              <a:t>蜗牛酶用于</a:t>
            </a:r>
            <a:r>
              <a:rPr lang="zh-CN" altLang="zh-CN" sz="2800" dirty="0" smtClean="0"/>
              <a:t>酵母</a:t>
            </a:r>
            <a:r>
              <a:rPr lang="zh-CN" altLang="zh-CN" sz="2800" dirty="0"/>
              <a:t>细胞壁的</a:t>
            </a:r>
            <a:r>
              <a:rPr lang="zh-CN" altLang="zh-CN" sz="2800" dirty="0" smtClean="0"/>
              <a:t>破碎</a:t>
            </a:r>
            <a:r>
              <a:rPr lang="zh-CN" altLang="en-US" sz="2800" dirty="0" smtClean="0"/>
              <a:t>？</a:t>
            </a:r>
            <a:endParaRPr lang="zh-CN" altLang="zh-CN" sz="2800" dirty="0"/>
          </a:p>
          <a:p>
            <a:pPr marL="342900" indent="-342900">
              <a:buFont typeface="+mj-lt"/>
              <a:buAutoNum type="arabicPeriod"/>
            </a:pP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751417117"/>
      </p:ext>
    </p:extLst>
  </p:cSld>
  <p:clrMapOvr>
    <a:masterClrMapping/>
  </p:clrMapOvr>
</p:sld>
</file>

<file path=ppt/theme/theme1.xml><?xml version="1.0" encoding="utf-8"?>
<a:theme xmlns:a="http://schemas.openxmlformats.org/drawingml/2006/main" name="切片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51</TotalTime>
  <Words>522</Words>
  <Application>Microsoft Office PowerPoint</Application>
  <PresentationFormat>宽屏</PresentationFormat>
  <Paragraphs>52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幼圆</vt:lpstr>
      <vt:lpstr>Century Gothic</vt:lpstr>
      <vt:lpstr>Symbol</vt:lpstr>
      <vt:lpstr>Wingdings 3</vt:lpstr>
      <vt:lpstr>切片</vt:lpstr>
      <vt:lpstr>酵母基因组提取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酵母基因组提取</dc:title>
  <dc:creator>he jianwei</dc:creator>
  <cp:lastModifiedBy>he jianwei</cp:lastModifiedBy>
  <cp:revision>5</cp:revision>
  <dcterms:created xsi:type="dcterms:W3CDTF">2018-08-25T05:34:17Z</dcterms:created>
  <dcterms:modified xsi:type="dcterms:W3CDTF">2018-08-25T06:25:34Z</dcterms:modified>
</cp:coreProperties>
</file>