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0" r:id="rId4"/>
    <p:sldId id="262" r:id="rId5"/>
    <p:sldId id="264" r:id="rId6"/>
    <p:sldId id="261" r:id="rId7"/>
    <p:sldId id="266" r:id="rId8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610" y="1371600"/>
            <a:ext cx="12066270" cy="1562735"/>
          </a:xfrm>
        </p:spPr>
        <p:txBody>
          <a:bodyPr>
            <a:normAutofit/>
          </a:bodyPr>
          <a:lstStyle/>
          <a:p>
            <a:r>
              <a:rPr lang="zh-CN" alt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实验八   </a:t>
            </a:r>
            <a:r>
              <a:rPr lang="zh-CN" altLang="zh-CN" sz="4400" dirty="0" smtClean="0"/>
              <a:t>地衣</a:t>
            </a:r>
            <a:r>
              <a:rPr lang="zh-CN" altLang="zh-CN" sz="4400" dirty="0"/>
              <a:t>苔藓和蕨类植物观察</a:t>
            </a:r>
            <a:endParaRPr lang="zh-CN" altLang="en-US" sz="44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50361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  <a:p>
            <a:r>
              <a:rPr lang="zh-CN" altLang="en-US" sz="3600" dirty="0"/>
              <a:t>1</a:t>
            </a:r>
            <a:r>
              <a:rPr lang="zh-CN" altLang="en-US" sz="3600" dirty="0" smtClean="0"/>
              <a:t>、</a:t>
            </a:r>
            <a:r>
              <a:rPr lang="zh-CN" altLang="zh-CN" sz="3600" dirty="0"/>
              <a:t>掌握地衣苔藓蕨类植物基本</a:t>
            </a:r>
            <a:r>
              <a:rPr lang="zh-CN" altLang="zh-CN" sz="3600" dirty="0" smtClean="0"/>
              <a:t>特征</a:t>
            </a:r>
            <a:endParaRPr lang="zh-CN" altLang="en-US" sz="3600" dirty="0"/>
          </a:p>
          <a:p>
            <a:endParaRPr lang="zh-CN" altLang="en-US" sz="3600" dirty="0"/>
          </a:p>
          <a:p>
            <a:pPr lvl="0"/>
            <a:r>
              <a:rPr lang="zh-CN" altLang="en-US" sz="3600" dirty="0"/>
              <a:t>2</a:t>
            </a:r>
            <a:r>
              <a:rPr lang="zh-CN" altLang="en-US" sz="3600" dirty="0" smtClean="0"/>
              <a:t>、</a:t>
            </a:r>
            <a:r>
              <a:rPr lang="zh-CN" altLang="zh-CN" sz="3600" dirty="0"/>
              <a:t>认识常见的地衣苔藓蕨类植物</a:t>
            </a:r>
          </a:p>
          <a:p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  <a:p>
            <a:pPr marL="0" indent="0">
              <a:lnSpc>
                <a:spcPct val="180000"/>
              </a:lnSpc>
              <a:buNone/>
            </a:pPr>
            <a:r>
              <a:rPr lang="zh-CN" altLang="zh-CN" sz="3600" dirty="0"/>
              <a:t>常规实验</a:t>
            </a:r>
            <a:r>
              <a:rPr lang="zh-CN" altLang="zh-CN" sz="3600" dirty="0" smtClean="0"/>
              <a:t>用具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地</a:t>
            </a:r>
            <a:r>
              <a:rPr lang="zh-CN" altLang="zh-CN" sz="3600" dirty="0"/>
              <a:t>钱</a:t>
            </a:r>
            <a:r>
              <a:rPr lang="zh-CN" altLang="zh-CN" sz="3600" dirty="0" smtClean="0"/>
              <a:t>材料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地衣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苔藓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蕨类植物标本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地</a:t>
            </a:r>
            <a:r>
              <a:rPr lang="zh-CN" altLang="zh-CN" sz="3600" dirty="0"/>
              <a:t>钱雌雄器托切片藓</a:t>
            </a:r>
            <a:r>
              <a:rPr lang="zh-CN" altLang="zh-CN" sz="3600" dirty="0" smtClean="0"/>
              <a:t>精子器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颈卵器切片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蕨</a:t>
            </a:r>
            <a:r>
              <a:rPr lang="zh-CN" altLang="zh-CN" sz="3600" dirty="0"/>
              <a:t>孢子叶孢子囊群</a:t>
            </a:r>
            <a:r>
              <a:rPr lang="zh-CN" altLang="zh-CN" sz="3600" dirty="0" smtClean="0"/>
              <a:t>切片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蕨</a:t>
            </a:r>
            <a:r>
              <a:rPr lang="zh-CN" altLang="zh-CN" sz="3600" dirty="0"/>
              <a:t>配子体装</a:t>
            </a:r>
            <a:r>
              <a:rPr lang="zh-CN" altLang="zh-CN" sz="3600" dirty="0" smtClean="0"/>
              <a:t>片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地衣</a:t>
            </a:r>
            <a:r>
              <a:rPr lang="zh-CN" altLang="zh-CN" sz="3600" dirty="0"/>
              <a:t>裸子器</a:t>
            </a:r>
            <a:r>
              <a:rPr lang="zh-CN" altLang="zh-CN" sz="3600" dirty="0" smtClean="0"/>
              <a:t>切片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藓</a:t>
            </a:r>
            <a:r>
              <a:rPr lang="zh-CN" altLang="zh-CN" sz="3600" dirty="0"/>
              <a:t>孢子体</a:t>
            </a:r>
            <a:r>
              <a:rPr lang="zh-CN" altLang="zh-CN" sz="3600" dirty="0" smtClean="0"/>
              <a:t>纵切片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地</a:t>
            </a:r>
            <a:r>
              <a:rPr lang="zh-CN" altLang="zh-CN" sz="3600" dirty="0"/>
              <a:t>钱切片。</a:t>
            </a:r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600" dirty="0" smtClean="0"/>
              <a:t>1、</a:t>
            </a:r>
            <a:r>
              <a:rPr lang="zh-CN" altLang="zh-CN" sz="3600" dirty="0"/>
              <a:t>颈卵器与精子器观察结构，绘一个颈卵器组织结构图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860" y="2562860"/>
            <a:ext cx="8674100" cy="42773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 dirty="0"/>
          </a:p>
          <a:p>
            <a:pPr lvl="0"/>
            <a:r>
              <a:rPr lang="en-US" altLang="zh-CN" sz="3600" dirty="0" smtClean="0"/>
              <a:t>2</a:t>
            </a:r>
            <a:r>
              <a:rPr lang="zh-CN" altLang="en-US" sz="3600" dirty="0" smtClean="0"/>
              <a:t>、</a:t>
            </a:r>
            <a:r>
              <a:rPr lang="zh-CN" altLang="zh-CN" sz="3600" dirty="0"/>
              <a:t>地衣裸子器结构观察</a:t>
            </a:r>
            <a:r>
              <a:rPr lang="zh-CN" altLang="zh-CN" sz="3600" dirty="0" smtClean="0"/>
              <a:t>。</a:t>
            </a:r>
            <a:endParaRPr lang="en-US" altLang="zh-CN" sz="3600" dirty="0" smtClean="0"/>
          </a:p>
          <a:p>
            <a:r>
              <a:rPr lang="en-US" altLang="zh-CN" sz="3600" dirty="0" smtClean="0"/>
              <a:t>3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蕨</a:t>
            </a:r>
            <a:r>
              <a:rPr lang="zh-CN" altLang="zh-CN" sz="3600" dirty="0"/>
              <a:t>孢子体结构观察</a:t>
            </a:r>
            <a:r>
              <a:rPr lang="zh-CN" altLang="zh-CN" sz="3600" dirty="0" smtClean="0"/>
              <a:t>，</a:t>
            </a:r>
            <a:endParaRPr lang="en-US" altLang="zh-CN" sz="3600" dirty="0" smtClean="0"/>
          </a:p>
          <a:p>
            <a:pPr marL="0" indent="0">
              <a:buNone/>
            </a:pPr>
            <a:r>
              <a:rPr lang="en-US" altLang="zh-CN" sz="3600" dirty="0" smtClean="0"/>
              <a:t>    </a:t>
            </a:r>
            <a:r>
              <a:rPr lang="zh-CN" altLang="zh-CN" sz="3600" dirty="0" smtClean="0"/>
              <a:t>绘</a:t>
            </a:r>
            <a:r>
              <a:rPr lang="zh-CN" altLang="zh-CN" sz="3600" dirty="0"/>
              <a:t>部分组织结构图</a:t>
            </a:r>
            <a:r>
              <a:rPr lang="zh-CN" altLang="zh-CN" sz="3600" dirty="0" smtClean="0"/>
              <a:t>。</a:t>
            </a:r>
            <a:endParaRPr lang="en-US" altLang="zh-CN" sz="3600" dirty="0" smtClean="0"/>
          </a:p>
          <a:p>
            <a:pPr marL="0" indent="0">
              <a:buNone/>
            </a:pPr>
            <a:r>
              <a:rPr lang="en-US" altLang="zh-CN" sz="3600" dirty="0" smtClean="0"/>
              <a:t> 4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蕨</a:t>
            </a:r>
            <a:r>
              <a:rPr lang="zh-CN" altLang="zh-CN" sz="3600" dirty="0"/>
              <a:t>配子体观察</a:t>
            </a:r>
          </a:p>
          <a:p>
            <a:pPr lvl="0"/>
            <a:endParaRPr lang="zh-CN" altLang="zh-CN" sz="3600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3261" t="12265" r="8112" b="27041"/>
          <a:stretch>
            <a:fillRect/>
          </a:stretch>
        </p:blipFill>
        <p:spPr>
          <a:xfrm rot="16200000">
            <a:off x="8325485" y="2709545"/>
            <a:ext cx="4529455" cy="26225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 l="12008" t="25988" r="42110" b="21633"/>
          <a:stretch>
            <a:fillRect/>
          </a:stretch>
        </p:blipFill>
        <p:spPr>
          <a:xfrm>
            <a:off x="6166485" y="1724025"/>
            <a:ext cx="3004185" cy="44361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  <a:endParaRPr lang="zh-CN" altLang="en-US" sz="4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 sz="3600" dirty="0"/>
          </a:p>
          <a:p>
            <a:pPr lvl="0"/>
            <a:r>
              <a:rPr lang="en-US" altLang="zh-CN" sz="3600" dirty="0" smtClean="0"/>
              <a:t>5.</a:t>
            </a:r>
            <a:r>
              <a:rPr lang="zh-CN" altLang="zh-CN" sz="3600" dirty="0" smtClean="0"/>
              <a:t>地</a:t>
            </a:r>
            <a:r>
              <a:rPr lang="zh-CN" altLang="zh-CN" sz="3600" dirty="0"/>
              <a:t>钱结构观察</a:t>
            </a:r>
            <a:r>
              <a:rPr lang="zh-CN" altLang="zh-CN" sz="3600" dirty="0" smtClean="0"/>
              <a:t>，</a:t>
            </a:r>
            <a:endParaRPr lang="en-US" altLang="zh-CN" sz="3600" dirty="0" smtClean="0"/>
          </a:p>
          <a:p>
            <a:pPr marL="0" lvl="0" indent="0">
              <a:buNone/>
            </a:pPr>
            <a:r>
              <a:rPr lang="en-US" altLang="zh-CN" sz="3600" dirty="0"/>
              <a:t> </a:t>
            </a:r>
            <a:r>
              <a:rPr lang="en-US" altLang="zh-CN" sz="3600" dirty="0" smtClean="0"/>
              <a:t>  </a:t>
            </a:r>
            <a:r>
              <a:rPr lang="zh-CN" altLang="zh-CN" sz="3600" dirty="0" smtClean="0"/>
              <a:t>绘</a:t>
            </a:r>
            <a:r>
              <a:rPr lang="zh-CN" altLang="zh-CN" sz="3600" dirty="0"/>
              <a:t>部分组织结构图</a:t>
            </a:r>
            <a:r>
              <a:rPr lang="zh-CN" altLang="zh-CN" sz="3600" dirty="0" smtClean="0"/>
              <a:t>。</a:t>
            </a:r>
            <a:endParaRPr lang="en-US" altLang="zh-CN" sz="3600" dirty="0" smtClean="0"/>
          </a:p>
          <a:p>
            <a:pPr marL="0" lvl="0" indent="0">
              <a:buNone/>
            </a:pPr>
            <a:endParaRPr lang="zh-CN" altLang="zh-CN" sz="3600" dirty="0"/>
          </a:p>
          <a:p>
            <a:pPr lvl="0"/>
            <a:r>
              <a:rPr lang="en-US" altLang="zh-CN" sz="3600" dirty="0" smtClean="0"/>
              <a:t>6.</a:t>
            </a:r>
            <a:r>
              <a:rPr lang="zh-CN" altLang="zh-CN" sz="3600" dirty="0" smtClean="0"/>
              <a:t>藓</a:t>
            </a:r>
            <a:r>
              <a:rPr lang="zh-CN" altLang="zh-CN" sz="3600" dirty="0"/>
              <a:t>孢子体观察</a:t>
            </a:r>
            <a:r>
              <a:rPr lang="zh-CN" altLang="zh-CN" sz="3600" dirty="0" smtClean="0"/>
              <a:t>。</a:t>
            </a:r>
            <a:endParaRPr lang="en-US" altLang="zh-CN" sz="3600" dirty="0" smtClean="0"/>
          </a:p>
          <a:p>
            <a:pPr lvl="0"/>
            <a:endParaRPr lang="zh-CN" altLang="zh-CN" sz="3600" dirty="0"/>
          </a:p>
          <a:p>
            <a:pPr lvl="0"/>
            <a:r>
              <a:rPr lang="en-US" altLang="zh-CN" sz="3600" dirty="0" smtClean="0"/>
              <a:t>7.</a:t>
            </a:r>
            <a:r>
              <a:rPr lang="zh-CN" altLang="zh-CN" sz="3600" dirty="0" smtClean="0"/>
              <a:t>地衣</a:t>
            </a:r>
            <a:r>
              <a:rPr lang="zh-CN" altLang="zh-CN" sz="3600" dirty="0"/>
              <a:t>苔藓，蕨类标本认识。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554" y="1342847"/>
            <a:ext cx="4411245" cy="475226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zh-CN" altLang="en-US" dirty="0"/>
          </a:p>
          <a:p>
            <a:pPr lvl="0"/>
            <a:r>
              <a:rPr lang="zh-CN" altLang="en-US" sz="3600" dirty="0" smtClean="0"/>
              <a:t>一、</a:t>
            </a:r>
            <a:r>
              <a:rPr lang="zh-CN" altLang="zh-CN" sz="3600" dirty="0" smtClean="0"/>
              <a:t>孢子植物。</a:t>
            </a:r>
            <a:endParaRPr lang="en-US" altLang="zh-CN" sz="3600" dirty="0" smtClean="0"/>
          </a:p>
          <a:p>
            <a:pPr lvl="0"/>
            <a:endParaRPr lang="zh-CN" altLang="zh-CN" sz="3600" dirty="0"/>
          </a:p>
          <a:p>
            <a:pPr lvl="0"/>
            <a:r>
              <a:rPr lang="zh-CN" altLang="en-US" sz="3600" dirty="0" smtClean="0"/>
              <a:t>二、</a:t>
            </a:r>
            <a:r>
              <a:rPr lang="zh-CN" altLang="zh-CN" sz="3600" dirty="0" smtClean="0"/>
              <a:t>蕨帽</a:t>
            </a:r>
            <a:r>
              <a:rPr lang="zh-CN" altLang="en-US" sz="3600" dirty="0" smtClean="0"/>
              <a:t>。</a:t>
            </a:r>
            <a:endParaRPr lang="en-US" altLang="zh-CN" sz="3600" dirty="0" smtClean="0"/>
          </a:p>
          <a:p>
            <a:pPr lvl="0"/>
            <a:endParaRPr lang="zh-CN" altLang="zh-CN" sz="3600" dirty="0"/>
          </a:p>
          <a:p>
            <a:pPr lvl="0"/>
            <a:r>
              <a:rPr lang="zh-CN" altLang="en-US" sz="3600" dirty="0" smtClean="0"/>
              <a:t>三、</a:t>
            </a:r>
            <a:r>
              <a:rPr lang="zh-CN" altLang="zh-CN" sz="3600" dirty="0" smtClean="0"/>
              <a:t>原叶体</a:t>
            </a:r>
            <a:r>
              <a:rPr lang="zh-CN" altLang="zh-CN" sz="3600" dirty="0"/>
              <a:t>与原丝体</a:t>
            </a:r>
            <a:r>
              <a:rPr lang="zh-CN" altLang="zh-CN" sz="3600" dirty="0" smtClean="0"/>
              <a:t>。</a:t>
            </a:r>
            <a:endParaRPr lang="en-US" altLang="zh-CN" sz="3600" dirty="0" smtClean="0"/>
          </a:p>
          <a:p>
            <a:pPr lvl="0"/>
            <a:endParaRPr lang="zh-CN" altLang="zh-CN" sz="3600" dirty="0"/>
          </a:p>
          <a:p>
            <a:pPr lvl="0"/>
            <a:r>
              <a:rPr lang="zh-CN" altLang="zh-CN" sz="3600" dirty="0"/>
              <a:t>绘图要求：详细注明各部名称！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WPS 演示</Application>
  <PresentationFormat>自定义</PresentationFormat>
  <Paragraphs>37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1_A000120140530A99PPBG</vt:lpstr>
      <vt:lpstr>实验八   地衣苔藓和蕨类植物观察</vt:lpstr>
      <vt:lpstr>一、实验目的：</vt:lpstr>
      <vt:lpstr>二、实验材料：</vt:lpstr>
      <vt:lpstr>三、实验内容：</vt:lpstr>
      <vt:lpstr>三、实验内容：</vt:lpstr>
      <vt:lpstr>三、实验内容：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5</cp:revision>
  <dcterms:created xsi:type="dcterms:W3CDTF">2018-08-22T09:47:00Z</dcterms:created>
  <dcterms:modified xsi:type="dcterms:W3CDTF">2018-08-27T04:31:30Z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