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38" r:id="rId3"/>
    <p:sldId id="260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52" r:id="rId12"/>
    <p:sldId id="353" r:id="rId13"/>
    <p:sldId id="357" r:id="rId14"/>
    <p:sldId id="358" r:id="rId15"/>
    <p:sldId id="26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TJY" initials="X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2BC"/>
    <a:srgbClr val="7B44EA"/>
    <a:srgbClr val="404040"/>
    <a:srgbClr val="0053A3"/>
    <a:srgbClr val="ECECEC"/>
    <a:srgbClr val="FFFFFF"/>
    <a:srgbClr val="453D3A"/>
    <a:srgbClr val="1A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1" autoAdjust="0"/>
    <p:restoredTop sz="82873" autoAdjust="0"/>
  </p:normalViewPr>
  <p:slideViewPr>
    <p:cSldViewPr snapToGrid="0" showGuides="1">
      <p:cViewPr>
        <p:scale>
          <a:sx n="75" d="100"/>
          <a:sy n="75" d="100"/>
        </p:scale>
        <p:origin x="63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98C7-9395-4E9A-96EC-DE4C39432AA7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64DB0-CCE3-4363-801A-A01AADC639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466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001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7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306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677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691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701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64DB0-CCE3-4363-801A-A01AADC6398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17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371325" y="387275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9325" y="135275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226675" y="6318000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801350" y="6405438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987431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97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66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C821-51AF-415E-BF5B-CDCDE3466362}" type="datetime1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667636"/>
            <a:ext cx="12192000" cy="518886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695179"/>
            <a:ext cx="12192000" cy="972457"/>
          </a:xfrm>
          <a:prstGeom prst="rect">
            <a:avLst/>
          </a:prstGeom>
          <a:ln>
            <a:solidFill>
              <a:srgbClr val="7B72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817139" y="2913668"/>
            <a:ext cx="8411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辽宁大学生命科学院本科生野外实习课程简介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72674" y="2260140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20674" y="2008140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1172674" y="3033795"/>
            <a:ext cx="555624" cy="489478"/>
          </a:xfrm>
          <a:custGeom>
            <a:avLst/>
            <a:gdLst>
              <a:gd name="T0" fmla="*/ 17 w 68"/>
              <a:gd name="T1" fmla="*/ 26 h 60"/>
              <a:gd name="T2" fmla="*/ 33 w 68"/>
              <a:gd name="T3" fmla="*/ 31 h 60"/>
              <a:gd name="T4" fmla="*/ 33 w 68"/>
              <a:gd name="T5" fmla="*/ 31 h 60"/>
              <a:gd name="T6" fmla="*/ 49 w 68"/>
              <a:gd name="T7" fmla="*/ 26 h 60"/>
              <a:gd name="T8" fmla="*/ 34 w 68"/>
              <a:gd name="T9" fmla="*/ 18 h 60"/>
              <a:gd name="T10" fmla="*/ 59 w 68"/>
              <a:gd name="T11" fmla="*/ 16 h 60"/>
              <a:gd name="T12" fmla="*/ 55 w 68"/>
              <a:gd name="T13" fmla="*/ 23 h 60"/>
              <a:gd name="T14" fmla="*/ 56 w 68"/>
              <a:gd name="T15" fmla="*/ 15 h 60"/>
              <a:gd name="T16" fmla="*/ 56 w 68"/>
              <a:gd name="T17" fmla="*/ 12 h 60"/>
              <a:gd name="T18" fmla="*/ 52 w 68"/>
              <a:gd name="T19" fmla="*/ 23 h 60"/>
              <a:gd name="T20" fmla="*/ 68 w 68"/>
              <a:gd name="T21" fmla="*/ 32 h 60"/>
              <a:gd name="T22" fmla="*/ 68 w 68"/>
              <a:gd name="T23" fmla="*/ 34 h 60"/>
              <a:gd name="T24" fmla="*/ 67 w 68"/>
              <a:gd name="T25" fmla="*/ 34 h 60"/>
              <a:gd name="T26" fmla="*/ 29 w 68"/>
              <a:gd name="T27" fmla="*/ 50 h 60"/>
              <a:gd name="T28" fmla="*/ 68 w 68"/>
              <a:gd name="T29" fmla="*/ 45 h 60"/>
              <a:gd name="T30" fmla="*/ 30 w 68"/>
              <a:gd name="T31" fmla="*/ 60 h 60"/>
              <a:gd name="T32" fmla="*/ 28 w 68"/>
              <a:gd name="T33" fmla="*/ 59 h 60"/>
              <a:gd name="T34" fmla="*/ 3 w 68"/>
              <a:gd name="T35" fmla="*/ 25 h 60"/>
              <a:gd name="T36" fmla="*/ 14 w 68"/>
              <a:gd name="T37" fmla="*/ 23 h 60"/>
              <a:gd name="T38" fmla="*/ 1 w 68"/>
              <a:gd name="T39" fmla="*/ 10 h 60"/>
              <a:gd name="T40" fmla="*/ 32 w 68"/>
              <a:gd name="T41" fmla="*/ 0 h 60"/>
              <a:gd name="T42" fmla="*/ 65 w 68"/>
              <a:gd name="T43" fmla="*/ 9 h 60"/>
              <a:gd name="T44" fmla="*/ 59 w 68"/>
              <a:gd name="T45" fmla="*/ 14 h 60"/>
              <a:gd name="T46" fmla="*/ 59 w 68"/>
              <a:gd name="T47" fmla="*/ 16 h 60"/>
              <a:gd name="T48" fmla="*/ 58 w 68"/>
              <a:gd name="T49" fmla="*/ 9 h 60"/>
              <a:gd name="T50" fmla="*/ 33 w 68"/>
              <a:gd name="T51" fmla="*/ 4 h 60"/>
              <a:gd name="T52" fmla="*/ 33 w 68"/>
              <a:gd name="T53" fmla="*/ 8 h 60"/>
              <a:gd name="T54" fmla="*/ 54 w 68"/>
              <a:gd name="T55" fmla="*/ 10 h 60"/>
              <a:gd name="T56" fmla="*/ 32 w 68"/>
              <a:gd name="T57" fmla="*/ 53 h 60"/>
              <a:gd name="T58" fmla="*/ 67 w 68"/>
              <a:gd name="T59" fmla="*/ 42 h 60"/>
              <a:gd name="T60" fmla="*/ 32 w 68"/>
              <a:gd name="T61" fmla="*/ 49 h 60"/>
              <a:gd name="T62" fmla="*/ 67 w 68"/>
              <a:gd name="T63" fmla="*/ 40 h 60"/>
              <a:gd name="T64" fmla="*/ 32 w 68"/>
              <a:gd name="T65" fmla="*/ 49 h 60"/>
              <a:gd name="T66" fmla="*/ 32 w 68"/>
              <a:gd name="T67" fmla="*/ 47 h 60"/>
              <a:gd name="T68" fmla="*/ 67 w 68"/>
              <a:gd name="T69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60">
                <a:moveTo>
                  <a:pt x="17" y="14"/>
                </a:move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27"/>
                  <a:pt x="18" y="27"/>
                </a:cubicBezTo>
                <a:cubicBezTo>
                  <a:pt x="22" y="28"/>
                  <a:pt x="29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9" y="30"/>
                  <a:pt x="41" y="30"/>
                </a:cubicBezTo>
                <a:cubicBezTo>
                  <a:pt x="45" y="29"/>
                  <a:pt x="47" y="27"/>
                  <a:pt x="49" y="26"/>
                </a:cubicBezTo>
                <a:cubicBezTo>
                  <a:pt x="49" y="14"/>
                  <a:pt x="49" y="14"/>
                  <a:pt x="49" y="14"/>
                </a:cubicBezTo>
                <a:cubicBezTo>
                  <a:pt x="34" y="18"/>
                  <a:pt x="34" y="18"/>
                  <a:pt x="34" y="18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59" y="16"/>
                </a:moveTo>
                <a:cubicBezTo>
                  <a:pt x="61" y="23"/>
                  <a:pt x="61" y="23"/>
                  <a:pt x="61" y="23"/>
                </a:cubicBezTo>
                <a:cubicBezTo>
                  <a:pt x="59" y="25"/>
                  <a:pt x="57" y="25"/>
                  <a:pt x="55" y="23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6"/>
                  <a:pt x="56" y="16"/>
                  <a:pt x="56" y="15"/>
                </a:cubicBezTo>
                <a:cubicBezTo>
                  <a:pt x="56" y="15"/>
                  <a:pt x="56" y="14"/>
                  <a:pt x="56" y="14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23"/>
                  <a:pt x="52" y="23"/>
                  <a:pt x="52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6"/>
                  <a:pt x="29" y="48"/>
                  <a:pt x="29" y="50"/>
                </a:cubicBezTo>
                <a:cubicBezTo>
                  <a:pt x="29" y="52"/>
                  <a:pt x="29" y="54"/>
                  <a:pt x="30" y="56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8"/>
                  <a:pt x="68" y="48"/>
                  <a:pt x="68" y="48"/>
                </a:cubicBezTo>
                <a:cubicBezTo>
                  <a:pt x="30" y="60"/>
                  <a:pt x="30" y="60"/>
                  <a:pt x="30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59"/>
                  <a:pt x="28" y="59"/>
                  <a:pt x="28" y="59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4"/>
                  <a:pt x="1" y="30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8"/>
                  <a:pt x="0" y="8"/>
                  <a:pt x="0" y="8"/>
                </a:cubicBezTo>
                <a:cubicBezTo>
                  <a:pt x="32" y="0"/>
                  <a:pt x="32" y="0"/>
                  <a:pt x="32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9"/>
                  <a:pt x="65" y="9"/>
                  <a:pt x="65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5"/>
                  <a:pt x="59" y="15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54" y="10"/>
                </a:moveTo>
                <a:cubicBezTo>
                  <a:pt x="58" y="9"/>
                  <a:pt x="58" y="9"/>
                  <a:pt x="58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4" y="4"/>
                  <a:pt x="33" y="4"/>
                </a:cubicBezTo>
                <a:cubicBezTo>
                  <a:pt x="31" y="4"/>
                  <a:pt x="29" y="5"/>
                  <a:pt x="29" y="6"/>
                </a:cubicBezTo>
                <a:cubicBezTo>
                  <a:pt x="29" y="7"/>
                  <a:pt x="31" y="8"/>
                  <a:pt x="33" y="8"/>
                </a:cubicBezTo>
                <a:cubicBezTo>
                  <a:pt x="34" y="8"/>
                  <a:pt x="35" y="8"/>
                  <a:pt x="36" y="7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32" y="52"/>
                </a:moveTo>
                <a:cubicBezTo>
                  <a:pt x="32" y="53"/>
                  <a:pt x="32" y="53"/>
                  <a:pt x="32" y="5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32" y="52"/>
                  <a:pt x="32" y="52"/>
                  <a:pt x="32" y="52"/>
                </a:cubicBezTo>
                <a:close/>
                <a:moveTo>
                  <a:pt x="32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9"/>
                  <a:pt x="67" y="39"/>
                  <a:pt x="67" y="39"/>
                </a:cubicBezTo>
                <a:cubicBezTo>
                  <a:pt x="32" y="49"/>
                  <a:pt x="32" y="49"/>
                  <a:pt x="32" y="49"/>
                </a:cubicBezTo>
                <a:close/>
                <a:moveTo>
                  <a:pt x="31" y="46"/>
                </a:moveTo>
                <a:cubicBezTo>
                  <a:pt x="32" y="47"/>
                  <a:pt x="32" y="47"/>
                  <a:pt x="32" y="4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6"/>
                  <a:pt x="67" y="36"/>
                  <a:pt x="67" y="36"/>
                </a:cubicBezTo>
                <a:lnTo>
                  <a:pt x="3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8" y="2260140"/>
            <a:ext cx="2293260" cy="2327339"/>
          </a:xfrm>
          <a:prstGeom prst="ellipse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94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5" grpId="0" animBg="1"/>
      <p:bldP spid="16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植物标本的采集、鉴定及制作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植物标本的制作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腊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叶标本的制作：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将采集的标本压成扁平状，缝合于台纸上保存。压制时要先整理摆正叶、花、果实的自然位置，叶子应正反均有，花瓣和花蕊显示等，标本间要用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5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张标本纸隔开，用标本夹压紧实后，置于通风处晾晒，并每天换纸。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浸制标本的制作：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对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于胶质、肉质、含水量高、柔软的子实体应制成浸制标本，防止干燥后变形。通常用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95%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的酒精或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FAA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固定液进行保存。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957720"/>
            <a:ext cx="5877678" cy="397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53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77351" y="698500"/>
            <a:ext cx="2437297" cy="5765799"/>
            <a:chOff x="4877351" y="-276928"/>
            <a:chExt cx="2437297" cy="5591046"/>
          </a:xfrm>
        </p:grpSpPr>
        <p:sp>
          <p:nvSpPr>
            <p:cNvPr id="47" name="文本框 46"/>
            <p:cNvSpPr txBox="1"/>
            <p:nvPr/>
          </p:nvSpPr>
          <p:spPr>
            <a:xfrm>
              <a:off x="4897746" y="-147486"/>
              <a:ext cx="2416902" cy="54616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动物标本采集鉴定制作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77351" y="-276928"/>
              <a:ext cx="2416902" cy="559104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410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动物标本的采集、鉴定及制作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7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动物标本的采集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涉及类群：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昆虫：网捕法、震落法、诱捕法、搜索法。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鱼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类：鱼笼法、市场购买法。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两爬类：徒手捕捉法、抄网捕捉法、蛇叉捕捉法。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鸟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类：雾网法、样线法、样点法。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兽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类：鼠夹法、红外相机法。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注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意事项：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因较多动物及使用器具都有危险性，因此一定要注意安全。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对于数量稀少的动物，特别是国家保护动物一定要慎捕、少捕、不捕。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20" y="1687720"/>
            <a:ext cx="4900280" cy="49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67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动物标本的采集、鉴定及制作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8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鸟类标本的鉴定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涉及形态特征：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体型大小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: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身体大小是鸟类标本鉴定时最常用的形态特征。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喙型：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鸟类的喙型多种多样，可作为种类鉴别的重要特征。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后肢形态：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由于对栖息地环境的适应，鸟类后肢演化出许多不同的形态。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尾型：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可分为平尾、圆尾、凸尾、楔尾、尖尾、凹尾、叉尾、铗尾。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羽色：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鸟类全身羽毛的颜色构成了体色，有些体色比较单纯，有些则非常复杂。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80100" y="1371600"/>
            <a:ext cx="5841999" cy="4737100"/>
            <a:chOff x="0" y="-31750"/>
            <a:chExt cx="9144001" cy="6889750"/>
          </a:xfrm>
        </p:grpSpPr>
        <p:pic>
          <p:nvPicPr>
            <p:cNvPr id="8" name="Picture 2" descr="鸿雁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765"/>
            <a:stretch>
              <a:fillRect/>
            </a:stretch>
          </p:blipFill>
          <p:spPr bwMode="auto">
            <a:xfrm>
              <a:off x="0" y="-31750"/>
              <a:ext cx="9144001" cy="688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3"/>
            <p:cNvSpPr>
              <a:spLocks noChangeShapeType="1"/>
            </p:cNvSpPr>
            <p:nvPr/>
          </p:nvSpPr>
          <p:spPr bwMode="auto">
            <a:xfrm flipV="1">
              <a:off x="6477000" y="2286000"/>
              <a:ext cx="533400" cy="3048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7010399" y="2057399"/>
              <a:ext cx="1235076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嘴甲</a:t>
              </a:r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1981200" y="6172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 flipH="1">
              <a:off x="2057400" y="6019800"/>
              <a:ext cx="762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1447800" y="5791200"/>
              <a:ext cx="8540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满蹼</a:t>
              </a:r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flipV="1">
              <a:off x="6019800" y="1676400"/>
              <a:ext cx="990600" cy="6096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7010399" y="1447799"/>
              <a:ext cx="1431925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嘴基</a:t>
              </a:r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 flipV="1">
              <a:off x="5791200" y="1219200"/>
              <a:ext cx="1143000" cy="9144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6918325" y="914400"/>
              <a:ext cx="10064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额</a:t>
              </a:r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 flipV="1">
              <a:off x="5486400" y="762000"/>
              <a:ext cx="1447800" cy="12954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6934200" y="457200"/>
              <a:ext cx="3968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顶</a:t>
              </a:r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7010399" y="3429000"/>
              <a:ext cx="1235076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前颈</a:t>
              </a: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>
              <a:off x="5181600" y="4419600"/>
              <a:ext cx="18288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7010400" y="4191000"/>
              <a:ext cx="6254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胸</a:t>
              </a:r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4572000" y="5105400"/>
              <a:ext cx="2514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7" name="Line 18"/>
            <p:cNvSpPr>
              <a:spLocks noChangeShapeType="1"/>
            </p:cNvSpPr>
            <p:nvPr/>
          </p:nvSpPr>
          <p:spPr bwMode="auto">
            <a:xfrm>
              <a:off x="4572000" y="4495800"/>
              <a:ext cx="381000" cy="3810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4953000" y="4876800"/>
              <a:ext cx="205740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Text Box 20"/>
            <p:cNvSpPr txBox="1">
              <a:spLocks noChangeArrowheads="1"/>
            </p:cNvSpPr>
            <p:nvPr/>
          </p:nvSpPr>
          <p:spPr bwMode="auto">
            <a:xfrm>
              <a:off x="6994525" y="4592638"/>
              <a:ext cx="3968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胁</a:t>
              </a: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4343400" y="4953000"/>
              <a:ext cx="533400" cy="22860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7010400" y="5029200"/>
              <a:ext cx="5492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腹</a:t>
              </a:r>
            </a:p>
          </p:txBody>
        </p:sp>
        <p:sp>
          <p:nvSpPr>
            <p:cNvPr id="32" name="Line 23"/>
            <p:cNvSpPr>
              <a:spLocks noChangeShapeType="1"/>
            </p:cNvSpPr>
            <p:nvPr/>
          </p:nvSpPr>
          <p:spPr bwMode="auto">
            <a:xfrm>
              <a:off x="3505200" y="55626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Text Box 24"/>
            <p:cNvSpPr txBox="1">
              <a:spLocks noChangeArrowheads="1"/>
            </p:cNvSpPr>
            <p:nvPr/>
          </p:nvSpPr>
          <p:spPr bwMode="auto">
            <a:xfrm>
              <a:off x="6858000" y="5715000"/>
              <a:ext cx="13874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跗跖</a:t>
              </a:r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>
              <a:off x="4876800" y="5181600"/>
              <a:ext cx="2133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26"/>
            <p:cNvSpPr>
              <a:spLocks noChangeShapeType="1"/>
            </p:cNvSpPr>
            <p:nvPr/>
          </p:nvSpPr>
          <p:spPr bwMode="auto">
            <a:xfrm>
              <a:off x="3124200" y="6172200"/>
              <a:ext cx="38862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Text Box 27"/>
            <p:cNvSpPr txBox="1">
              <a:spLocks noChangeArrowheads="1"/>
            </p:cNvSpPr>
            <p:nvPr/>
          </p:nvSpPr>
          <p:spPr bwMode="auto">
            <a:xfrm>
              <a:off x="7010400" y="6019800"/>
              <a:ext cx="4730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趾</a:t>
              </a:r>
            </a:p>
          </p:txBody>
        </p:sp>
        <p:sp>
          <p:nvSpPr>
            <p:cNvPr id="37" name="Line 28"/>
            <p:cNvSpPr>
              <a:spLocks noChangeShapeType="1"/>
            </p:cNvSpPr>
            <p:nvPr/>
          </p:nvSpPr>
          <p:spPr bwMode="auto">
            <a:xfrm flipV="1">
              <a:off x="1524000" y="5181600"/>
              <a:ext cx="1295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8" name="Text Box 29"/>
            <p:cNvSpPr txBox="1">
              <a:spLocks noChangeArrowheads="1"/>
            </p:cNvSpPr>
            <p:nvPr/>
          </p:nvSpPr>
          <p:spPr bwMode="auto">
            <a:xfrm>
              <a:off x="457199" y="5029199"/>
              <a:ext cx="1909764" cy="533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尾下覆羽</a:t>
              </a:r>
            </a:p>
          </p:txBody>
        </p:sp>
        <p:sp>
          <p:nvSpPr>
            <p:cNvPr id="39" name="Line 30"/>
            <p:cNvSpPr>
              <a:spLocks noChangeShapeType="1"/>
            </p:cNvSpPr>
            <p:nvPr/>
          </p:nvSpPr>
          <p:spPr bwMode="auto">
            <a:xfrm>
              <a:off x="1295400" y="4724400"/>
              <a:ext cx="1143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Text Box 31"/>
            <p:cNvSpPr txBox="1">
              <a:spLocks noChangeArrowheads="1"/>
            </p:cNvSpPr>
            <p:nvPr/>
          </p:nvSpPr>
          <p:spPr bwMode="auto">
            <a:xfrm>
              <a:off x="685799" y="4571998"/>
              <a:ext cx="1496321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尾羽</a:t>
              </a:r>
            </a:p>
          </p:txBody>
        </p:sp>
        <p:sp>
          <p:nvSpPr>
            <p:cNvPr id="41" name="Line 32"/>
            <p:cNvSpPr>
              <a:spLocks noChangeShapeType="1"/>
            </p:cNvSpPr>
            <p:nvPr/>
          </p:nvSpPr>
          <p:spPr bwMode="auto">
            <a:xfrm flipH="1" flipV="1">
              <a:off x="1143000" y="4191000"/>
              <a:ext cx="1295400" cy="381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2" name="Text Box 33"/>
            <p:cNvSpPr txBox="1">
              <a:spLocks noChangeArrowheads="1"/>
            </p:cNvSpPr>
            <p:nvPr/>
          </p:nvSpPr>
          <p:spPr bwMode="auto">
            <a:xfrm>
              <a:off x="152401" y="4038598"/>
              <a:ext cx="1839913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尾上覆羽</a:t>
              </a:r>
            </a:p>
          </p:txBody>
        </p:sp>
        <p:sp>
          <p:nvSpPr>
            <p:cNvPr id="43" name="Line 34"/>
            <p:cNvSpPr>
              <a:spLocks noChangeShapeType="1"/>
            </p:cNvSpPr>
            <p:nvPr/>
          </p:nvSpPr>
          <p:spPr bwMode="auto">
            <a:xfrm flipV="1">
              <a:off x="1828800" y="3733800"/>
              <a:ext cx="0" cy="381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4" name="Line 35"/>
            <p:cNvSpPr>
              <a:spLocks noChangeShapeType="1"/>
            </p:cNvSpPr>
            <p:nvPr/>
          </p:nvSpPr>
          <p:spPr bwMode="auto">
            <a:xfrm flipH="1">
              <a:off x="1371600" y="3733800"/>
              <a:ext cx="4572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5" name="Text Box 36"/>
            <p:cNvSpPr txBox="1">
              <a:spLocks noChangeArrowheads="1"/>
            </p:cNvSpPr>
            <p:nvPr/>
          </p:nvSpPr>
          <p:spPr bwMode="auto">
            <a:xfrm>
              <a:off x="228600" y="3581399"/>
              <a:ext cx="2073275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初级飞羽</a:t>
              </a:r>
            </a:p>
          </p:txBody>
        </p:sp>
        <p:sp>
          <p:nvSpPr>
            <p:cNvPr id="46" name="Text Box 37"/>
            <p:cNvSpPr txBox="1">
              <a:spLocks noChangeArrowheads="1"/>
            </p:cNvSpPr>
            <p:nvPr/>
          </p:nvSpPr>
          <p:spPr bwMode="auto">
            <a:xfrm>
              <a:off x="914400" y="3244850"/>
              <a:ext cx="381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腰</a:t>
              </a:r>
            </a:p>
          </p:txBody>
        </p:sp>
        <p:sp>
          <p:nvSpPr>
            <p:cNvPr id="47" name="Text Box 38"/>
            <p:cNvSpPr txBox="1">
              <a:spLocks noChangeArrowheads="1"/>
            </p:cNvSpPr>
            <p:nvPr/>
          </p:nvSpPr>
          <p:spPr bwMode="auto">
            <a:xfrm>
              <a:off x="228600" y="2971801"/>
              <a:ext cx="1082675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背</a:t>
              </a:r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 flipV="1">
              <a:off x="2667000" y="3429000"/>
              <a:ext cx="0" cy="4572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" name="Line 40"/>
            <p:cNvSpPr>
              <a:spLocks noChangeShapeType="1"/>
            </p:cNvSpPr>
            <p:nvPr/>
          </p:nvSpPr>
          <p:spPr bwMode="auto">
            <a:xfrm flipH="1">
              <a:off x="1219200" y="3429000"/>
              <a:ext cx="144780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V="1">
              <a:off x="3924300" y="3200400"/>
              <a:ext cx="0" cy="2286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" name="Line 42"/>
            <p:cNvSpPr>
              <a:spLocks noChangeShapeType="1"/>
            </p:cNvSpPr>
            <p:nvPr/>
          </p:nvSpPr>
          <p:spPr bwMode="auto">
            <a:xfrm flipH="1">
              <a:off x="1187450" y="3213100"/>
              <a:ext cx="273685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2" name="Line 43"/>
            <p:cNvSpPr>
              <a:spLocks noChangeShapeType="1"/>
            </p:cNvSpPr>
            <p:nvPr/>
          </p:nvSpPr>
          <p:spPr bwMode="auto">
            <a:xfrm flipV="1">
              <a:off x="4800600" y="2286000"/>
              <a:ext cx="0" cy="1143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3" name="Line 44"/>
            <p:cNvSpPr>
              <a:spLocks noChangeShapeType="1"/>
            </p:cNvSpPr>
            <p:nvPr/>
          </p:nvSpPr>
          <p:spPr bwMode="auto">
            <a:xfrm flipH="1">
              <a:off x="1371600" y="2286000"/>
              <a:ext cx="3429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4" name="Text Box 45"/>
            <p:cNvSpPr txBox="1">
              <a:spLocks noChangeArrowheads="1"/>
            </p:cNvSpPr>
            <p:nvPr/>
          </p:nvSpPr>
          <p:spPr bwMode="auto">
            <a:xfrm>
              <a:off x="244476" y="2057400"/>
              <a:ext cx="1371599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小覆羽</a:t>
              </a:r>
            </a:p>
          </p:txBody>
        </p:sp>
        <p:sp>
          <p:nvSpPr>
            <p:cNvPr id="55" name="Line 46"/>
            <p:cNvSpPr>
              <a:spLocks noChangeShapeType="1"/>
            </p:cNvSpPr>
            <p:nvPr/>
          </p:nvSpPr>
          <p:spPr bwMode="auto">
            <a:xfrm flipV="1">
              <a:off x="4572000" y="2667000"/>
              <a:ext cx="0" cy="9906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" name="Line 47"/>
            <p:cNvSpPr>
              <a:spLocks noChangeShapeType="1"/>
            </p:cNvSpPr>
            <p:nvPr/>
          </p:nvSpPr>
          <p:spPr bwMode="auto">
            <a:xfrm flipH="1">
              <a:off x="1371600" y="2667000"/>
              <a:ext cx="3200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7" name="Text Box 48"/>
            <p:cNvSpPr txBox="1">
              <a:spLocks noChangeArrowheads="1"/>
            </p:cNvSpPr>
            <p:nvPr/>
          </p:nvSpPr>
          <p:spPr bwMode="auto">
            <a:xfrm>
              <a:off x="28576" y="2438398"/>
              <a:ext cx="1685924" cy="53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中覆羽</a:t>
              </a:r>
            </a:p>
          </p:txBody>
        </p:sp>
        <p:sp>
          <p:nvSpPr>
            <p:cNvPr id="58" name="Line 49"/>
            <p:cNvSpPr>
              <a:spLocks noChangeShapeType="1"/>
            </p:cNvSpPr>
            <p:nvPr/>
          </p:nvSpPr>
          <p:spPr bwMode="auto">
            <a:xfrm>
              <a:off x="5867400" y="2667000"/>
              <a:ext cx="152400" cy="1524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9" name="Line 50"/>
            <p:cNvSpPr>
              <a:spLocks noChangeShapeType="1"/>
            </p:cNvSpPr>
            <p:nvPr/>
          </p:nvSpPr>
          <p:spPr bwMode="auto">
            <a:xfrm>
              <a:off x="6019800" y="28194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0" name="Line 51"/>
            <p:cNvSpPr>
              <a:spLocks noChangeShapeType="1"/>
            </p:cNvSpPr>
            <p:nvPr/>
          </p:nvSpPr>
          <p:spPr bwMode="auto">
            <a:xfrm>
              <a:off x="5562600" y="2743200"/>
              <a:ext cx="381000" cy="381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" name="Line 52"/>
            <p:cNvSpPr>
              <a:spLocks noChangeShapeType="1"/>
            </p:cNvSpPr>
            <p:nvPr/>
          </p:nvSpPr>
          <p:spPr bwMode="auto">
            <a:xfrm>
              <a:off x="5943600" y="3124200"/>
              <a:ext cx="10668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2" name="Text Box 53"/>
            <p:cNvSpPr txBox="1">
              <a:spLocks noChangeArrowheads="1"/>
            </p:cNvSpPr>
            <p:nvPr/>
          </p:nvSpPr>
          <p:spPr bwMode="auto">
            <a:xfrm>
              <a:off x="7010400" y="2590800"/>
              <a:ext cx="8540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颏</a:t>
              </a:r>
            </a:p>
          </p:txBody>
        </p:sp>
        <p:sp>
          <p:nvSpPr>
            <p:cNvPr id="63" name="Text Box 54"/>
            <p:cNvSpPr txBox="1">
              <a:spLocks noChangeArrowheads="1"/>
            </p:cNvSpPr>
            <p:nvPr/>
          </p:nvSpPr>
          <p:spPr bwMode="auto">
            <a:xfrm>
              <a:off x="7010400" y="2971800"/>
              <a:ext cx="8540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喉</a:t>
              </a:r>
            </a:p>
          </p:txBody>
        </p:sp>
        <p:sp>
          <p:nvSpPr>
            <p:cNvPr id="64" name="Line 55"/>
            <p:cNvSpPr>
              <a:spLocks noChangeShapeType="1"/>
            </p:cNvSpPr>
            <p:nvPr/>
          </p:nvSpPr>
          <p:spPr bwMode="auto">
            <a:xfrm>
              <a:off x="3505200" y="5410200"/>
              <a:ext cx="457200" cy="457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5" name="Line 56"/>
            <p:cNvSpPr>
              <a:spLocks noChangeShapeType="1"/>
            </p:cNvSpPr>
            <p:nvPr/>
          </p:nvSpPr>
          <p:spPr bwMode="auto">
            <a:xfrm>
              <a:off x="3962400" y="5867400"/>
              <a:ext cx="2895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6" name="Line 57"/>
            <p:cNvSpPr>
              <a:spLocks noChangeShapeType="1"/>
            </p:cNvSpPr>
            <p:nvPr/>
          </p:nvSpPr>
          <p:spPr bwMode="auto">
            <a:xfrm>
              <a:off x="3733800" y="5105400"/>
              <a:ext cx="609600" cy="3810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7" name="Line 58"/>
            <p:cNvSpPr>
              <a:spLocks noChangeShapeType="1"/>
            </p:cNvSpPr>
            <p:nvPr/>
          </p:nvSpPr>
          <p:spPr bwMode="auto">
            <a:xfrm>
              <a:off x="4343400" y="5486400"/>
              <a:ext cx="2514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8" name="Text Box 59"/>
            <p:cNvSpPr txBox="1">
              <a:spLocks noChangeArrowheads="1"/>
            </p:cNvSpPr>
            <p:nvPr/>
          </p:nvSpPr>
          <p:spPr bwMode="auto">
            <a:xfrm>
              <a:off x="7010400" y="5334000"/>
              <a:ext cx="4730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>
                  <a:solidFill>
                    <a:srgbClr val="99FFCC"/>
                  </a:solidFill>
                  <a:latin typeface="Tahoma" panose="020B0604030504040204" pitchFamily="34" charset="0"/>
                </a:rPr>
                <a:t>胫</a:t>
              </a:r>
            </a:p>
          </p:txBody>
        </p:sp>
        <p:sp>
          <p:nvSpPr>
            <p:cNvPr id="69" name="Line 60"/>
            <p:cNvSpPr>
              <a:spLocks noChangeShapeType="1"/>
            </p:cNvSpPr>
            <p:nvPr/>
          </p:nvSpPr>
          <p:spPr bwMode="auto">
            <a:xfrm>
              <a:off x="5334000" y="3733800"/>
              <a:ext cx="457200" cy="3048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0" name="Line 61"/>
            <p:cNvSpPr>
              <a:spLocks noChangeShapeType="1"/>
            </p:cNvSpPr>
            <p:nvPr/>
          </p:nvSpPr>
          <p:spPr bwMode="auto">
            <a:xfrm>
              <a:off x="5791200" y="4038600"/>
              <a:ext cx="114300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1" name="Line 62"/>
            <p:cNvSpPr>
              <a:spLocks noChangeShapeType="1"/>
            </p:cNvSpPr>
            <p:nvPr/>
          </p:nvSpPr>
          <p:spPr bwMode="auto">
            <a:xfrm>
              <a:off x="5791200" y="3581400"/>
              <a:ext cx="1295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2" name="Text Box 63"/>
            <p:cNvSpPr txBox="1">
              <a:spLocks noChangeArrowheads="1"/>
            </p:cNvSpPr>
            <p:nvPr/>
          </p:nvSpPr>
          <p:spPr bwMode="auto">
            <a:xfrm>
              <a:off x="7010400" y="3810000"/>
              <a:ext cx="7778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1800" dirty="0">
                  <a:solidFill>
                    <a:srgbClr val="99FFCC"/>
                  </a:solidFill>
                  <a:latin typeface="Tahoma" panose="020B0604030504040204" pitchFamily="34" charset="0"/>
                </a:rPr>
                <a:t>肩</a:t>
              </a:r>
            </a:p>
          </p:txBody>
        </p:sp>
        <p:sp>
          <p:nvSpPr>
            <p:cNvPr id="73" name="Line 64"/>
            <p:cNvSpPr>
              <a:spLocks noChangeShapeType="1"/>
            </p:cNvSpPr>
            <p:nvPr/>
          </p:nvSpPr>
          <p:spPr bwMode="auto">
            <a:xfrm flipV="1">
              <a:off x="5029200" y="1676400"/>
              <a:ext cx="0" cy="9906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65"/>
            <p:cNvSpPr>
              <a:spLocks noChangeShapeType="1"/>
            </p:cNvSpPr>
            <p:nvPr/>
          </p:nvSpPr>
          <p:spPr bwMode="auto">
            <a:xfrm flipH="1">
              <a:off x="1371600" y="1676400"/>
              <a:ext cx="3657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Text Box 66"/>
            <p:cNvSpPr txBox="1">
              <a:spLocks noChangeArrowheads="1"/>
            </p:cNvSpPr>
            <p:nvPr/>
          </p:nvSpPr>
          <p:spPr bwMode="auto">
            <a:xfrm>
              <a:off x="457200" y="1447799"/>
              <a:ext cx="1158875" cy="581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/>
              <a:r>
                <a:rPr lang="zh-CN" altLang="en-US" sz="2000" dirty="0">
                  <a:solidFill>
                    <a:srgbClr val="99FFCC"/>
                  </a:solidFill>
                </a:rPr>
                <a:t>后颈</a:t>
              </a:r>
            </a:p>
          </p:txBody>
        </p:sp>
        <p:sp>
          <p:nvSpPr>
            <p:cNvPr id="77" name="Text Box 68"/>
            <p:cNvSpPr txBox="1">
              <a:spLocks noChangeArrowheads="1"/>
            </p:cNvSpPr>
            <p:nvPr/>
          </p:nvSpPr>
          <p:spPr bwMode="auto">
            <a:xfrm>
              <a:off x="5343525" y="2060575"/>
              <a:ext cx="5238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0">
                  <a:solidFill>
                    <a:srgbClr val="00CC00"/>
                  </a:solidFill>
                  <a:ea typeface="隶书" pitchFamily="49" charset="-122"/>
                </a:rPr>
                <a:t>头</a:t>
              </a:r>
            </a:p>
          </p:txBody>
        </p:sp>
        <p:sp>
          <p:nvSpPr>
            <p:cNvPr id="78" name="Text Box 69"/>
            <p:cNvSpPr txBox="1">
              <a:spLocks noChangeArrowheads="1"/>
            </p:cNvSpPr>
            <p:nvPr/>
          </p:nvSpPr>
          <p:spPr bwMode="auto">
            <a:xfrm>
              <a:off x="5127625" y="2708275"/>
              <a:ext cx="5238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CC00"/>
                  </a:solidFill>
                  <a:ea typeface="隶书" pitchFamily="49" charset="-122"/>
                </a:rPr>
                <a:t>颈</a:t>
              </a:r>
            </a:p>
          </p:txBody>
        </p:sp>
        <p:sp>
          <p:nvSpPr>
            <p:cNvPr id="79" name="Text Box 70"/>
            <p:cNvSpPr txBox="1">
              <a:spLocks noChangeArrowheads="1"/>
            </p:cNvSpPr>
            <p:nvPr/>
          </p:nvSpPr>
          <p:spPr bwMode="auto">
            <a:xfrm>
              <a:off x="3348038" y="4005263"/>
              <a:ext cx="5969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CC00"/>
                  </a:solidFill>
                  <a:ea typeface="隶书" pitchFamily="49" charset="-122"/>
                </a:rPr>
                <a:t>躯</a:t>
              </a:r>
            </a:p>
          </p:txBody>
        </p:sp>
        <p:sp>
          <p:nvSpPr>
            <p:cNvPr id="80" name="Text Box 71"/>
            <p:cNvSpPr txBox="1">
              <a:spLocks noChangeArrowheads="1"/>
            </p:cNvSpPr>
            <p:nvPr/>
          </p:nvSpPr>
          <p:spPr bwMode="auto">
            <a:xfrm>
              <a:off x="4643438" y="3933825"/>
              <a:ext cx="4524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CC00"/>
                  </a:solidFill>
                  <a:ea typeface="隶书" pitchFamily="49" charset="-122"/>
                </a:rPr>
                <a:t>干</a:t>
              </a:r>
            </a:p>
          </p:txBody>
        </p:sp>
        <p:sp>
          <p:nvSpPr>
            <p:cNvPr id="81" name="Text Box 72"/>
            <p:cNvSpPr txBox="1">
              <a:spLocks noChangeArrowheads="1"/>
            </p:cNvSpPr>
            <p:nvPr/>
          </p:nvSpPr>
          <p:spPr bwMode="auto">
            <a:xfrm>
              <a:off x="2411413" y="4724400"/>
              <a:ext cx="4524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00CC00"/>
                  </a:solidFill>
                  <a:ea typeface="隶书" pitchFamily="49" charset="-122"/>
                </a:rPr>
                <a:t>尾</a:t>
              </a:r>
            </a:p>
          </p:txBody>
        </p:sp>
        <p:sp>
          <p:nvSpPr>
            <p:cNvPr id="82" name="Text Box 73"/>
            <p:cNvSpPr txBox="1">
              <a:spLocks noChangeArrowheads="1"/>
            </p:cNvSpPr>
            <p:nvPr/>
          </p:nvSpPr>
          <p:spPr bwMode="auto">
            <a:xfrm>
              <a:off x="3779838" y="3789363"/>
              <a:ext cx="5969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00FF"/>
                  </a:solidFill>
                  <a:ea typeface="隶书" pitchFamily="49" charset="-122"/>
                </a:rPr>
                <a:t>翼</a:t>
              </a:r>
            </a:p>
          </p:txBody>
        </p:sp>
        <p:sp>
          <p:nvSpPr>
            <p:cNvPr id="83" name="Text Box 74"/>
            <p:cNvSpPr txBox="1">
              <a:spLocks noChangeArrowheads="1"/>
            </p:cNvSpPr>
            <p:nvPr/>
          </p:nvSpPr>
          <p:spPr bwMode="auto">
            <a:xfrm>
              <a:off x="3348038" y="5734050"/>
              <a:ext cx="4524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00FF"/>
                  </a:solidFill>
                  <a:ea typeface="隶书" pitchFamily="49" charset="-122"/>
                </a:rPr>
                <a:t>脚</a:t>
              </a:r>
            </a:p>
          </p:txBody>
        </p:sp>
        <p:sp>
          <p:nvSpPr>
            <p:cNvPr id="84" name="Text Box 75"/>
            <p:cNvSpPr txBox="1">
              <a:spLocks noChangeArrowheads="1"/>
            </p:cNvSpPr>
            <p:nvPr/>
          </p:nvSpPr>
          <p:spPr bwMode="auto">
            <a:xfrm>
              <a:off x="6156325" y="2133600"/>
              <a:ext cx="4508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00FF"/>
                  </a:solidFill>
                  <a:ea typeface="隶书" pitchFamily="49" charset="-122"/>
                </a:rPr>
                <a:t>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1519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动物标本的采集、鉴定及制作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9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动物标本的制作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昆虫：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插针、整姿、展翅、修补。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浸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制标本：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标本预处理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标本登记编号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标本的固定与保存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拨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皮标本：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材料选择与预处理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剥皮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防腐处理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4.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填装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5.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整形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24439" y="1783473"/>
            <a:ext cx="6178572" cy="4495798"/>
            <a:chOff x="5035528" y="1384302"/>
            <a:chExt cx="4629172" cy="3607165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035528" y="1384302"/>
              <a:ext cx="2357454" cy="36071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7392982" y="1384302"/>
              <a:ext cx="2271718" cy="360716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87225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325" y="549275"/>
            <a:ext cx="10801350" cy="575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5326" y="2705725"/>
            <a:ext cx="10801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6086" y="2593674"/>
            <a:ext cx="2320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1" y="3556441"/>
            <a:ext cx="3225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4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09356" y="1428698"/>
            <a:ext cx="6936444" cy="1384995"/>
            <a:chOff x="3909356" y="1666934"/>
            <a:chExt cx="3398314" cy="1384995"/>
          </a:xfrm>
        </p:grpSpPr>
        <p:sp>
          <p:nvSpPr>
            <p:cNvPr id="19" name="文本框 18"/>
            <p:cNvSpPr txBox="1"/>
            <p:nvPr/>
          </p:nvSpPr>
          <p:spPr>
            <a:xfrm>
              <a:off x="4912812" y="1666934"/>
              <a:ext cx="2394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Times New Roman" pitchFamily="18" charset="0"/>
                  <a:cs typeface="Times New Roman" pitchFamily="18" charset="0"/>
                </a:rPr>
                <a:t>野</a:t>
              </a:r>
              <a:r>
                <a:rPr lang="zh-CN" altLang="en-US" sz="2800" b="1" dirty="0">
                  <a:latin typeface="Times New Roman" pitchFamily="18" charset="0"/>
                  <a:cs typeface="Times New Roman" pitchFamily="18" charset="0"/>
                </a:rPr>
                <a:t>外实习的意义、目的及要求</a:t>
              </a:r>
              <a:endParaRPr lang="zh-CN" altLang="en-US" sz="2800" b="1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909356" y="1685526"/>
              <a:ext cx="828000" cy="828000"/>
              <a:chOff x="3909356" y="1685526"/>
              <a:chExt cx="828000" cy="82800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909356" y="1745583"/>
                <a:ext cx="828000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909356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873413" y="4567527"/>
            <a:ext cx="6972387" cy="844887"/>
            <a:chOff x="3873413" y="4736171"/>
            <a:chExt cx="3434257" cy="844887"/>
          </a:xfrm>
        </p:grpSpPr>
        <p:sp>
          <p:nvSpPr>
            <p:cNvPr id="24" name="文本框 23"/>
            <p:cNvSpPr txBox="1"/>
            <p:nvPr/>
          </p:nvSpPr>
          <p:spPr>
            <a:xfrm>
              <a:off x="4912812" y="4736171"/>
              <a:ext cx="23948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Times New Roman" pitchFamily="18" charset="0"/>
                  <a:cs typeface="Times New Roman" pitchFamily="18" charset="0"/>
                </a:rPr>
                <a:t>动物</a:t>
              </a:r>
              <a:r>
                <a:rPr lang="zh-CN" altLang="en-US" sz="2800" b="1" dirty="0">
                  <a:latin typeface="Times New Roman" pitchFamily="18" charset="0"/>
                  <a:cs typeface="Times New Roman" pitchFamily="18" charset="0"/>
                </a:rPr>
                <a:t>标本的采集、鉴定及制作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3873413" y="4753058"/>
              <a:ext cx="899886" cy="828000"/>
              <a:chOff x="3873413" y="4753058"/>
              <a:chExt cx="899886" cy="82800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873413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909356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873413" y="2999817"/>
            <a:ext cx="6972387" cy="1384995"/>
            <a:chOff x="3873413" y="3187016"/>
            <a:chExt cx="3434257" cy="1384995"/>
          </a:xfrm>
        </p:grpSpPr>
        <p:sp>
          <p:nvSpPr>
            <p:cNvPr id="55" name="文本框 54"/>
            <p:cNvSpPr txBox="1"/>
            <p:nvPr/>
          </p:nvSpPr>
          <p:spPr>
            <a:xfrm>
              <a:off x="4912812" y="3187016"/>
              <a:ext cx="2394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cs typeface="Times New Roman" pitchFamily="18" charset="0"/>
                </a:rPr>
                <a:t>植物标本的采集、鉴定及制作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3873413" y="3203903"/>
              <a:ext cx="899886" cy="828000"/>
              <a:chOff x="3873413" y="3203903"/>
              <a:chExt cx="899886" cy="8280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873413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909356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353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77351" y="1152395"/>
            <a:ext cx="2437297" cy="3523100"/>
            <a:chOff x="4877351" y="163210"/>
            <a:chExt cx="2437297" cy="3416320"/>
          </a:xfrm>
        </p:grpSpPr>
        <p:sp>
          <p:nvSpPr>
            <p:cNvPr id="47" name="文本框 46"/>
            <p:cNvSpPr txBox="1"/>
            <p:nvPr/>
          </p:nvSpPr>
          <p:spPr>
            <a:xfrm>
              <a:off x="4897746" y="163210"/>
              <a:ext cx="2416902" cy="33127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意义目的要</a:t>
              </a:r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求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77351" y="163210"/>
              <a:ext cx="2416902" cy="341632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89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野外实习的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意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义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目的及要求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野外实习的意义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80170"/>
            <a:ext cx="5118667" cy="422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有利于培养和激发学生学习生物科学的兴趣，使学生充分认识并亲身感受生命现象的各种承载对象丰富与多彩。</a:t>
            </a:r>
            <a:endParaRPr lang="en-US" altLang="zh-CN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有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利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于培养锻炼学生吃苦耐劳、艰苦奋斗、勇于实践的精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神。</a:t>
            </a:r>
            <a:endParaRPr lang="en-US" altLang="zh-CN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有利于学生亲身领略大自然的美丽景色，激发学生热爱祖国、热爱大自然、敬畏生命的情感，并培养学生对环境保护的意识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49" y="1880170"/>
            <a:ext cx="6364711" cy="405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5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野外实习的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意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义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目的及要求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野外实习的目的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2037704"/>
            <a:ext cx="5118667" cy="379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学习并掌握动、植物标本的采集、鉴定、整理制作、总结归纳的基本过程和方法 。</a:t>
            </a:r>
            <a:endParaRPr lang="en-US" altLang="zh-CN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运用所学植物学、动物学等相关学科的知识、方法分析解决实习过程中遇到的具体问题 。</a:t>
            </a:r>
            <a:endParaRPr lang="en-US" altLang="zh-CN" sz="21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培养独立观察、思考及动手操作等实践能力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50" y="1957720"/>
            <a:ext cx="6432550" cy="405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29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野外实习的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意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义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目的及要求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野外实习的要求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101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运用所学知识，识别动植物类群并了解相关生物学特征 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掌握工具书对动植物鉴定的基本方法 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学习并掌握动植物标本的采集及制作方法 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4.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确立专题进行调查、研究与分析、写出专题报告，培养学生的科学素养。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5.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实习总结，按要求写出实习报告，交流心得体会。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156" y="1913812"/>
            <a:ext cx="6022693" cy="40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1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77351" y="698500"/>
            <a:ext cx="2437297" cy="5765799"/>
            <a:chOff x="4877351" y="-276928"/>
            <a:chExt cx="2437297" cy="5591046"/>
          </a:xfrm>
        </p:grpSpPr>
        <p:sp>
          <p:nvSpPr>
            <p:cNvPr id="47" name="文本框 46"/>
            <p:cNvSpPr txBox="1"/>
            <p:nvPr/>
          </p:nvSpPr>
          <p:spPr>
            <a:xfrm>
              <a:off x="4897746" y="-147486"/>
              <a:ext cx="2416902" cy="54616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植物标本采集鉴定制作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77351" y="-276928"/>
              <a:ext cx="2416902" cy="559104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09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植物标本的采集、鉴定及制作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植物标本的采集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所涉及植物类群：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地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衣植物标本、菌物标本、苔藓植物标本、蕨类植物标本、种子植物标本。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注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意事项：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在所有标本采集前进行拍照、并用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GPS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记录采集点的经纬度及海拔。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现场记录环境特点及伴生物种。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3.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植物标本采集应适当，严格控制标本采集的种类及数量。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4.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对区域性种群数量明显下降的物种的采集应适当限制。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474" y="1957720"/>
            <a:ext cx="6253509" cy="415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37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植物标本的采集、鉴定及制作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16" name="文本框 17"/>
          <p:cNvSpPr txBox="1"/>
          <p:nvPr/>
        </p:nvSpPr>
        <p:spPr>
          <a:xfrm>
            <a:off x="695324" y="1153470"/>
            <a:ext cx="9484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植物标本的鉴定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507433" y="1867470"/>
            <a:ext cx="5118667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鉴定方法：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通常植物标本的鉴定是按照植物的外观性状，如：外形、颜色、数量、位置、质地、气味、性别及所处发育阶段等，根据现有植物分类标准，把同一性状下的不同表现型继续归类、检索和鉴定。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常用参考书籍：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辽宁植物志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》</a:t>
            </a: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东北植物检索表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》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大连地区植物志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》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辽南地区药用植物图鉴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》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大连植物彩色图谱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</a:rPr>
              <a:t>》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anose="020B0503020204020204" charset="-122"/>
              <a:cs typeface="Times New Roman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968" y="1957720"/>
            <a:ext cx="5581707" cy="41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07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7942</TotalTime>
  <Words>1570</Words>
  <Application>Microsoft Office PowerPoint</Application>
  <PresentationFormat>宽屏</PresentationFormat>
  <Paragraphs>143</Paragraphs>
  <Slides>15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华文楷体</vt:lpstr>
      <vt:lpstr>隶书</vt:lpstr>
      <vt:lpstr>宋体</vt:lpstr>
      <vt:lpstr>微软雅黑</vt:lpstr>
      <vt:lpstr>Arial</vt:lpstr>
      <vt:lpstr>Calibri</vt:lpstr>
      <vt:lpstr>Consolas</vt:lpstr>
      <vt:lpstr>Tahoma</vt:lpstr>
      <vt:lpstr>Times New Roman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553</cp:revision>
  <dcterms:created xsi:type="dcterms:W3CDTF">2015-10-24T01:57:14Z</dcterms:created>
  <dcterms:modified xsi:type="dcterms:W3CDTF">2017-09-01T07:57:01Z</dcterms:modified>
</cp:coreProperties>
</file>