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8" r:id="rId2"/>
    <p:sldId id="259" r:id="rId3"/>
    <p:sldId id="260" r:id="rId4"/>
    <p:sldId id="267" r:id="rId5"/>
    <p:sldId id="262" r:id="rId6"/>
    <p:sldId id="266" r:id="rId7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-61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C318B-334E-44D8-8BA3-DF6B5A0F2C2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61113" y="1371596"/>
            <a:ext cx="7086600" cy="1576659"/>
          </a:xfr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61113" y="3040330"/>
            <a:ext cx="7086600" cy="747893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1" y="555626"/>
            <a:ext cx="10515600" cy="53879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/>
        </p:nvSpPr>
        <p:spPr>
          <a:xfrm>
            <a:off x="2601256" y="2342135"/>
            <a:ext cx="7055771" cy="1945650"/>
          </a:xfrm>
          <a:custGeom>
            <a:avLst/>
            <a:gdLst>
              <a:gd name="connsiteX0" fmla="*/ 1112071 w 4901184"/>
              <a:gd name="connsiteY0" fmla="*/ 0 h 1801368"/>
              <a:gd name="connsiteX1" fmla="*/ 4901184 w 4901184"/>
              <a:gd name="connsiteY1" fmla="*/ 0 h 1801368"/>
              <a:gd name="connsiteX2" fmla="*/ 4901184 w 4901184"/>
              <a:gd name="connsiteY2" fmla="*/ 1008251 h 1801368"/>
              <a:gd name="connsiteX3" fmla="*/ 3799357 w 4901184"/>
              <a:gd name="connsiteY3" fmla="*/ 1801368 h 1801368"/>
              <a:gd name="connsiteX4" fmla="*/ 0 w 4901184"/>
              <a:gd name="connsiteY4" fmla="*/ 1801368 h 1801368"/>
              <a:gd name="connsiteX5" fmla="*/ 0 w 4901184"/>
              <a:gd name="connsiteY5" fmla="*/ 800490 h 1801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01184" h="1801368">
                <a:moveTo>
                  <a:pt x="1112071" y="0"/>
                </a:moveTo>
                <a:lnTo>
                  <a:pt x="4901184" y="0"/>
                </a:lnTo>
                <a:lnTo>
                  <a:pt x="4901184" y="1008251"/>
                </a:lnTo>
                <a:lnTo>
                  <a:pt x="3799357" y="1801368"/>
                </a:lnTo>
                <a:lnTo>
                  <a:pt x="0" y="1801368"/>
                </a:lnTo>
                <a:lnTo>
                  <a:pt x="0" y="800490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+mn-lt"/>
              <a:ea typeface="+mn-ea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1876710" y="1947862"/>
            <a:ext cx="3028473" cy="1638804"/>
          </a:xfrm>
          <a:prstGeom prst="line">
            <a:avLst/>
          </a:prstGeom>
          <a:noFill/>
          <a:ln w="12700" cap="flat" cmpd="sng" algn="ctr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/>
        </p:spPr>
      </p:cxnSp>
      <p:cxnSp>
        <p:nvCxnSpPr>
          <p:cNvPr id="9" name="直接连接符 8"/>
          <p:cNvCxnSpPr/>
          <p:nvPr/>
        </p:nvCxnSpPr>
        <p:spPr>
          <a:xfrm flipH="1">
            <a:off x="7286817" y="3063825"/>
            <a:ext cx="3028474" cy="1638804"/>
          </a:xfrm>
          <a:prstGeom prst="line">
            <a:avLst/>
          </a:prstGeom>
          <a:noFill/>
          <a:ln w="12700" cap="flat" cmpd="sng" algn="ctr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/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0604" y="2399125"/>
            <a:ext cx="4519705" cy="621369"/>
          </a:xfrm>
        </p:spPr>
        <p:txBody>
          <a:bodyPr anchor="b">
            <a:normAutofit/>
          </a:bodyPr>
          <a:lstStyle>
            <a:lvl1pPr algn="r">
              <a:defRPr sz="24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99103" y="3123279"/>
            <a:ext cx="6201206" cy="733424"/>
          </a:xfrm>
        </p:spPr>
        <p:txBody>
          <a:bodyPr>
            <a:normAutofit/>
          </a:bodyPr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63040"/>
            <a:ext cx="5181600" cy="471392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463040"/>
            <a:ext cx="5181600" cy="471392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006475"/>
          </a:xfrm>
        </p:spPr>
        <p:txBody>
          <a:bodyPr/>
          <a:lstStyle>
            <a:lvl1pPr>
              <a:defRPr b="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98174"/>
            <a:ext cx="5157787" cy="561974"/>
          </a:xfrm>
        </p:spPr>
        <p:txBody>
          <a:bodyPr anchor="b">
            <a:norm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343150"/>
            <a:ext cx="5157787" cy="384651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98174"/>
            <a:ext cx="5183188" cy="561974"/>
          </a:xfrm>
        </p:spPr>
        <p:txBody>
          <a:bodyPr anchor="b">
            <a:norm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343150"/>
            <a:ext cx="5183188" cy="384651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41221" y="2530928"/>
            <a:ext cx="5135231" cy="915488"/>
          </a:xfrm>
        </p:spPr>
        <p:txBody>
          <a:bodyPr>
            <a:normAutofit/>
          </a:bodyPr>
          <a:lstStyle>
            <a:lvl1pPr algn="dist">
              <a:defRPr sz="5400"/>
            </a:lvl1pPr>
          </a:lstStyle>
          <a:p>
            <a:r>
              <a:rPr lang="zh-CN" altLang="en-US" dirty="0"/>
              <a:t>编辑标题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空心弧 6"/>
          <p:cNvSpPr/>
          <p:nvPr/>
        </p:nvSpPr>
        <p:spPr bwMode="auto">
          <a:xfrm rot="7086271">
            <a:off x="6818498" y="2028752"/>
            <a:ext cx="1934898" cy="1934898"/>
          </a:xfrm>
          <a:prstGeom prst="blockArc">
            <a:avLst>
              <a:gd name="adj1" fmla="val 5502533"/>
              <a:gd name="adj2" fmla="val 1980318"/>
              <a:gd name="adj3" fmla="val 1053"/>
            </a:avLst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870" t="1313" r="2131" b="15236"/>
          <a:stretch>
            <a:fillRect/>
          </a:stretch>
        </p:blipFill>
        <p:spPr>
          <a:xfrm>
            <a:off x="0" y="-1"/>
            <a:ext cx="12188968" cy="686235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-3032" y="0"/>
            <a:ext cx="12192000" cy="6496595"/>
          </a:xfrm>
          <a:prstGeom prst="rect">
            <a:avLst/>
          </a:prstGeom>
          <a:gradFill flip="none" rotWithShape="1">
            <a:gsLst>
              <a:gs pos="19000">
                <a:schemeClr val="bg1">
                  <a:alpha val="91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6" y="651162"/>
            <a:ext cx="416520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1707" y="651162"/>
            <a:ext cx="6172092" cy="540360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6" y="2251362"/>
            <a:ext cx="416520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75653" y="365125"/>
            <a:ext cx="1278146" cy="5811838"/>
          </a:xfrm>
        </p:spPr>
        <p:txBody>
          <a:bodyPr vert="eaVert"/>
          <a:lstStyle>
            <a:lvl1pPr>
              <a:defRPr b="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9099430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6880" y="-12879"/>
            <a:ext cx="12198880" cy="6496595"/>
          </a:xfrm>
          <a:prstGeom prst="rect">
            <a:avLst/>
          </a:prstGeom>
          <a:gradFill flip="none" rotWithShape="1">
            <a:gsLst>
              <a:gs pos="19000">
                <a:schemeClr val="bg1">
                  <a:alpha val="91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838200" y="365126"/>
            <a:ext cx="10515600" cy="9777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838200" y="1489166"/>
            <a:ext cx="10515600" cy="4687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25C16-BA6F-4C92-9EA9-67233FF267FD}" type="datetimeFigureOut">
              <a:rPr lang="zh-CN" altLang="en-US" smtClean="0"/>
              <a:pPr/>
              <a:t>2018/8/27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F1E9F-CDE5-4976-A53B-9F21ACD47D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/>
          </a:solidFill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SzPct val="70000"/>
        <a:buFont typeface="Wingdings 2" panose="05020102010507070707" pitchFamily="18" charset="2"/>
        <a:buChar char=""/>
        <a:defRPr sz="24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3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54610" y="1371600"/>
            <a:ext cx="12066270" cy="1562735"/>
          </a:xfrm>
        </p:spPr>
        <p:txBody>
          <a:bodyPr>
            <a:normAutofit/>
          </a:bodyPr>
          <a:lstStyle/>
          <a:p>
            <a:r>
              <a:rPr lang="zh-CN" altLang="en-US" sz="44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</a:rPr>
              <a:t>实验</a:t>
            </a:r>
            <a:r>
              <a:rPr lang="zh-CN" altLang="zh-CN" sz="4400" dirty="0" smtClean="0"/>
              <a:t>十</a:t>
            </a:r>
            <a:r>
              <a:rPr lang="en-US" altLang="zh-CN" sz="4400" dirty="0" smtClean="0"/>
              <a:t>  </a:t>
            </a:r>
            <a:r>
              <a:rPr lang="zh-CN" altLang="zh-CN" sz="4400" dirty="0" smtClean="0"/>
              <a:t>被子植物</a:t>
            </a:r>
            <a:r>
              <a:rPr lang="zh-CN" altLang="zh-CN" sz="4400" dirty="0"/>
              <a:t>观察 学习使用植物检索表</a:t>
            </a:r>
            <a:br>
              <a:rPr lang="zh-CN" altLang="zh-CN" sz="4400" dirty="0"/>
            </a:br>
            <a:endParaRPr lang="zh-CN" altLang="en-US" sz="4400" b="1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" y="0"/>
            <a:ext cx="2822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辽宁大学植物学实验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45565" y="3617849"/>
            <a:ext cx="49960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主讲人：孙军  王红艳</a:t>
            </a:r>
            <a:endParaRPr lang="zh-CN" altLang="en-US" sz="3200" dirty="0"/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800">
                <a:sym typeface="+mn-ea"/>
              </a:rPr>
              <a:t>一、实验目的：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  <a:p>
            <a:r>
              <a:rPr lang="en-US" altLang="zh-CN" sz="3600" dirty="0"/>
              <a:t>1.</a:t>
            </a:r>
            <a:r>
              <a:rPr lang="zh-CN" altLang="zh-CN" sz="3600" dirty="0"/>
              <a:t>掌握被子植物</a:t>
            </a:r>
            <a:r>
              <a:rPr lang="zh-CN" altLang="zh-CN" sz="3600" dirty="0" smtClean="0"/>
              <a:t>特征</a:t>
            </a:r>
            <a:endParaRPr lang="en-US" altLang="zh-CN" sz="3600" dirty="0" smtClean="0"/>
          </a:p>
          <a:p>
            <a:endParaRPr lang="zh-CN" altLang="zh-CN" sz="3600" dirty="0"/>
          </a:p>
          <a:p>
            <a:r>
              <a:rPr lang="en-US" altLang="zh-CN" sz="3600" dirty="0"/>
              <a:t>2.</a:t>
            </a:r>
            <a:r>
              <a:rPr lang="zh-CN" altLang="zh-CN" sz="3600" dirty="0"/>
              <a:t>学习解剖镜</a:t>
            </a:r>
            <a:r>
              <a:rPr lang="zh-CN" altLang="zh-CN" sz="3600" dirty="0" smtClean="0"/>
              <a:t>使用</a:t>
            </a:r>
            <a:endParaRPr lang="en-US" altLang="zh-CN" sz="3600" dirty="0" smtClean="0"/>
          </a:p>
          <a:p>
            <a:endParaRPr lang="zh-CN" altLang="zh-CN" sz="3600" dirty="0"/>
          </a:p>
          <a:p>
            <a:r>
              <a:rPr lang="en-US" altLang="zh-CN" sz="3600" dirty="0"/>
              <a:t>3.</a:t>
            </a:r>
            <a:r>
              <a:rPr lang="zh-CN" altLang="zh-CN" sz="3600" dirty="0"/>
              <a:t>练习“东北植物检索表”检索</a:t>
            </a: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800">
                <a:sym typeface="+mn-ea"/>
              </a:rPr>
              <a:t>二、实验材料和用具：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  <a:p>
            <a:r>
              <a:rPr lang="zh-CN" altLang="zh-CN" sz="3600" dirty="0" smtClean="0"/>
              <a:t>“东北植物检索表”</a:t>
            </a:r>
            <a:r>
              <a:rPr lang="zh-CN" altLang="en-US" sz="3600" dirty="0" smtClean="0"/>
              <a:t>、</a:t>
            </a:r>
            <a:r>
              <a:rPr lang="zh-CN" altLang="zh-CN" sz="3600" dirty="0" smtClean="0"/>
              <a:t> </a:t>
            </a:r>
            <a:r>
              <a:rPr lang="zh-CN" altLang="zh-CN" sz="3600" dirty="0"/>
              <a:t>解剖</a:t>
            </a:r>
            <a:r>
              <a:rPr lang="zh-CN" altLang="zh-CN" sz="3600" dirty="0" smtClean="0"/>
              <a:t>镜</a:t>
            </a:r>
            <a:r>
              <a:rPr lang="zh-CN" altLang="en-US" sz="3600" dirty="0" smtClean="0"/>
              <a:t>、</a:t>
            </a:r>
            <a:r>
              <a:rPr lang="zh-CN" altLang="zh-CN" sz="3600" dirty="0" smtClean="0"/>
              <a:t>丁香</a:t>
            </a:r>
            <a:r>
              <a:rPr lang="zh-CN" altLang="en-US" sz="3600" dirty="0" smtClean="0"/>
              <a:t>、</a:t>
            </a:r>
            <a:r>
              <a:rPr lang="zh-CN" altLang="zh-CN" sz="3600" dirty="0" smtClean="0"/>
              <a:t>刺槐</a:t>
            </a:r>
            <a:r>
              <a:rPr lang="zh-CN" altLang="en-US" sz="3600" dirty="0" smtClean="0"/>
              <a:t>。</a:t>
            </a:r>
            <a:endParaRPr lang="zh-CN" altLang="zh-CN" sz="3600" dirty="0"/>
          </a:p>
        </p:txBody>
      </p:sp>
      <p:pic>
        <p:nvPicPr>
          <p:cNvPr id="4" name="图片 3" descr="暴马丁香"/>
          <p:cNvPicPr>
            <a:picLocks noChangeAspect="1"/>
          </p:cNvPicPr>
          <p:nvPr/>
        </p:nvPicPr>
        <p:blipFill>
          <a:blip r:embed="rId3"/>
          <a:srcRect r="10929" b="16477"/>
          <a:stretch>
            <a:fillRect/>
          </a:stretch>
        </p:blipFill>
        <p:spPr>
          <a:xfrm>
            <a:off x="565785" y="2639060"/>
            <a:ext cx="5511800" cy="3959225"/>
          </a:xfrm>
          <a:prstGeom prst="rect">
            <a:avLst/>
          </a:prstGeom>
        </p:spPr>
      </p:pic>
      <p:pic>
        <p:nvPicPr>
          <p:cNvPr id="5" name="图片 4" descr="刺槐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4285" y="2639060"/>
            <a:ext cx="5476875" cy="393509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800">
                <a:sym typeface="+mn-ea"/>
              </a:rPr>
              <a:t>二、实验材料和用具：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  <a:p>
            <a:r>
              <a:rPr lang="zh-CN" altLang="zh-CN" sz="3600" dirty="0" smtClean="0"/>
              <a:t>“东北植物检索表”</a:t>
            </a:r>
            <a:r>
              <a:rPr lang="zh-CN" altLang="en-US" sz="3600" dirty="0" smtClean="0"/>
              <a:t>、</a:t>
            </a:r>
            <a:r>
              <a:rPr lang="zh-CN" altLang="zh-CN" sz="3600" dirty="0" smtClean="0"/>
              <a:t> </a:t>
            </a:r>
            <a:r>
              <a:rPr lang="zh-CN" altLang="zh-CN" sz="3600" dirty="0"/>
              <a:t>解剖</a:t>
            </a:r>
            <a:r>
              <a:rPr lang="zh-CN" altLang="zh-CN" sz="3600" dirty="0" smtClean="0"/>
              <a:t>镜</a:t>
            </a:r>
            <a:r>
              <a:rPr lang="zh-CN" altLang="en-US" sz="3600" dirty="0" smtClean="0"/>
              <a:t>、</a:t>
            </a:r>
            <a:r>
              <a:rPr lang="zh-CN" altLang="zh-CN" sz="3600" dirty="0" smtClean="0"/>
              <a:t>丁香</a:t>
            </a:r>
            <a:r>
              <a:rPr lang="zh-CN" altLang="en-US" sz="3600" dirty="0" smtClean="0"/>
              <a:t>、</a:t>
            </a:r>
            <a:r>
              <a:rPr lang="zh-CN" altLang="zh-CN" sz="3600" dirty="0" smtClean="0"/>
              <a:t>刺槐</a:t>
            </a:r>
            <a:r>
              <a:rPr lang="zh-CN" altLang="en-US" sz="3600" dirty="0" smtClean="0"/>
              <a:t>。</a:t>
            </a:r>
            <a:endParaRPr lang="zh-CN" altLang="zh-CN" sz="3600" dirty="0"/>
          </a:p>
        </p:txBody>
      </p:sp>
      <p:pic>
        <p:nvPicPr>
          <p:cNvPr id="6" name="图片 5" descr="东北植物检索表"/>
          <p:cNvPicPr>
            <a:picLocks noChangeAspect="1"/>
          </p:cNvPicPr>
          <p:nvPr/>
        </p:nvPicPr>
        <p:blipFill>
          <a:blip r:embed="rId3"/>
          <a:srcRect t="27904"/>
          <a:stretch>
            <a:fillRect/>
          </a:stretch>
        </p:blipFill>
        <p:spPr>
          <a:xfrm>
            <a:off x="2212340" y="2536825"/>
            <a:ext cx="3613150" cy="4321810"/>
          </a:xfrm>
          <a:prstGeom prst="rect">
            <a:avLst/>
          </a:prstGeom>
        </p:spPr>
      </p:pic>
      <p:pic>
        <p:nvPicPr>
          <p:cNvPr id="7" name="图片 6" descr="东北植物检索表1"/>
          <p:cNvPicPr>
            <a:picLocks noChangeAspect="1"/>
          </p:cNvPicPr>
          <p:nvPr/>
        </p:nvPicPr>
        <p:blipFill>
          <a:blip r:embed="rId4"/>
          <a:srcRect t="16966" r="16309"/>
          <a:stretch>
            <a:fillRect/>
          </a:stretch>
        </p:blipFill>
        <p:spPr>
          <a:xfrm>
            <a:off x="5825490" y="2536825"/>
            <a:ext cx="3427730" cy="432308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4800">
                <a:sym typeface="+mn-ea"/>
              </a:rPr>
              <a:t>三、实验内容：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885" y="1343660"/>
            <a:ext cx="10876915" cy="4832985"/>
          </a:xfrm>
        </p:spPr>
        <p:txBody>
          <a:bodyPr/>
          <a:lstStyle/>
          <a:p>
            <a:endParaRPr lang="zh-CN" altLang="en-US" dirty="0"/>
          </a:p>
          <a:p>
            <a:r>
              <a:rPr lang="en-US" altLang="zh-CN" sz="3600" dirty="0"/>
              <a:t>1.</a:t>
            </a:r>
            <a:r>
              <a:rPr lang="zh-CN" altLang="zh-CN" sz="3600" dirty="0"/>
              <a:t>认识校园常见被子植物</a:t>
            </a:r>
          </a:p>
          <a:p>
            <a:r>
              <a:rPr lang="en-US" altLang="zh-CN" sz="3600" dirty="0"/>
              <a:t>2.</a:t>
            </a:r>
            <a:r>
              <a:rPr lang="zh-CN" altLang="zh-CN" sz="3600" dirty="0"/>
              <a:t>在解剖镜下解刨丁香、刺槐 写出花程式 并解释其含义</a:t>
            </a:r>
          </a:p>
          <a:p>
            <a:r>
              <a:rPr lang="en-US" altLang="zh-CN" sz="3600" dirty="0"/>
              <a:t>3.</a:t>
            </a:r>
            <a:r>
              <a:rPr lang="zh-CN" altLang="zh-CN" sz="3600" dirty="0"/>
              <a:t>利用“东北植物检索表”鉴定丁香、刺槐到种 写出检索过程，学名</a:t>
            </a: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4800"/>
              <a:t>四、</a:t>
            </a:r>
            <a:r>
              <a:rPr lang="zh-CN" altLang="en-US" sz="4800">
                <a:sym typeface="+mn-ea"/>
              </a:rPr>
              <a:t>思考题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  <a:p>
            <a:r>
              <a:rPr lang="zh-CN" altLang="zh-CN" sz="3600" dirty="0"/>
              <a:t>如何利用植物检索表鉴定植物</a:t>
            </a:r>
            <a:endParaRPr lang="zh-CN" altLang="en-US" sz="3600" dirty="0"/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16039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16039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9、12、15、16、20、25、29、33"/>
  <p:tag name="KSO_WM_TEMPLATE_CATEGORY" val="custom"/>
  <p:tag name="KSO_WM_TEMPLATE_INDEX" val="160393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9、12、15、16、20、25、29、33"/>
  <p:tag name="KSO_WM_TEMPLATE_CATEGORY" val="custom"/>
  <p:tag name="KSO_WM_TEMPLATE_INDEX" val="160393"/>
  <p:tag name="KSO_WM_TAG_VERSION" val="1.0"/>
  <p:tag name="KSO_WM_SLIDE_ID" val="custom160393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93"/>
  <p:tag name="KSO_WM_UNIT_TYPE" val="a"/>
  <p:tag name="KSO_WM_UNIT_INDEX" val="1"/>
  <p:tag name="KSO_WM_UNIT_ID" val="custom160393_1*a*1"/>
  <p:tag name="KSO_WM_UNIT_CLEAR" val="1"/>
  <p:tag name="KSO_WM_UNIT_LAYERLEVEL" val="1"/>
  <p:tag name="KSO_WM_UNIT_VALUE" val="30"/>
  <p:tag name="KSO_WM_UNIT_ISCONTENTSTITLE" val="0"/>
  <p:tag name="KSO_WM_UNIT_HIGHLIGHT" val="0"/>
  <p:tag name="KSO_WM_UNIT_COMPATIBLE" val="0"/>
  <p:tag name="KSO_WM_UNIT_PRESET_TEXT_INDEX" val="3"/>
  <p:tag name="KSO_WM_UNIT_PRESET_TEXT_LEN" val="1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3"/>
</p:tagLst>
</file>

<file path=ppt/theme/theme1.xml><?xml version="1.0" encoding="utf-8"?>
<a:theme xmlns:a="http://schemas.openxmlformats.org/drawingml/2006/main" name="1_A000120140530A99PPBG">
  <a:themeElements>
    <a:clrScheme name="自定义 92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869D59"/>
      </a:accent1>
      <a:accent2>
        <a:srgbClr val="B4B75C"/>
      </a:accent2>
      <a:accent3>
        <a:srgbClr val="6E9671"/>
      </a:accent3>
      <a:accent4>
        <a:srgbClr val="555835"/>
      </a:accent4>
      <a:accent5>
        <a:srgbClr val="236B5F"/>
      </a:accent5>
      <a:accent6>
        <a:srgbClr val="95B3D7"/>
      </a:accent6>
      <a:hlink>
        <a:srgbClr val="0070C0"/>
      </a:hlink>
      <a:folHlink>
        <a:srgbClr val="7F7F7F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</Words>
  <Application>WPS 演示</Application>
  <PresentationFormat>自定义</PresentationFormat>
  <Paragraphs>25</Paragraphs>
  <Slides>6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1_A000120140530A99PPBG</vt:lpstr>
      <vt:lpstr>实验十  被子植物观察 学习使用植物检索表 </vt:lpstr>
      <vt:lpstr>一、实验目的：</vt:lpstr>
      <vt:lpstr>二、实验材料和用具：</vt:lpstr>
      <vt:lpstr>二、实验材料和用具：</vt:lpstr>
      <vt:lpstr>三、实验内容：</vt:lpstr>
      <vt:lpstr>四、思考题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6</cp:revision>
  <dcterms:created xsi:type="dcterms:W3CDTF">2018-08-22T09:47:00Z</dcterms:created>
  <dcterms:modified xsi:type="dcterms:W3CDTF">2018-08-27T04:33:02Z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2052-10.1.0.7469</vt:lpwstr>
  </property>
</Properties>
</file>