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60" r:id="rId4"/>
    <p:sldId id="262" r:id="rId5"/>
    <p:sldId id="268" r:id="rId6"/>
    <p:sldId id="269" r:id="rId7"/>
    <p:sldId id="266" r:id="rId8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1113" y="1371596"/>
            <a:ext cx="7086600" cy="1576659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1113" y="3040330"/>
            <a:ext cx="7086600" cy="74789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5626"/>
            <a:ext cx="10515600" cy="5387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2601256" y="2342135"/>
            <a:ext cx="7055771" cy="1945650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+mn-lt"/>
              <a:ea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876710" y="1947862"/>
            <a:ext cx="3028473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7286817" y="3063825"/>
            <a:ext cx="3028474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604" y="2399125"/>
            <a:ext cx="4519705" cy="621369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9103" y="3123279"/>
            <a:ext cx="6201206" cy="733424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06475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8174"/>
            <a:ext cx="5157787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43150"/>
            <a:ext cx="5157787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8174"/>
            <a:ext cx="5183188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43150"/>
            <a:ext cx="5183188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1221" y="2530928"/>
            <a:ext cx="5135231" cy="915488"/>
          </a:xfrm>
        </p:spPr>
        <p:txBody>
          <a:bodyPr>
            <a:normAutofit/>
          </a:bodyPr>
          <a:lstStyle>
            <a:lvl1pPr algn="dist">
              <a:defRPr sz="54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空心弧 6"/>
          <p:cNvSpPr/>
          <p:nvPr/>
        </p:nvSpPr>
        <p:spPr bwMode="auto">
          <a:xfrm rot="7086271">
            <a:off x="6818498" y="2028752"/>
            <a:ext cx="1934898" cy="1934898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70" t="1313" r="2131" b="15236"/>
          <a:stretch>
            <a:fillRect/>
          </a:stretch>
        </p:blipFill>
        <p:spPr>
          <a:xfrm>
            <a:off x="0" y="-1"/>
            <a:ext cx="12188968" cy="686235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032" y="0"/>
            <a:ext cx="1219200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6" y="651162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707" y="651162"/>
            <a:ext cx="6172092" cy="54036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251362"/>
            <a:ext cx="41652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5653" y="365125"/>
            <a:ext cx="1278146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099430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880" y="-12879"/>
            <a:ext cx="1219888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6"/>
            <a:ext cx="10515600" cy="9777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89166"/>
            <a:ext cx="10515600" cy="468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70000"/>
        <a:buFont typeface="Wingdings 2" panose="05020102010507070707" pitchFamily="18" charset="2"/>
        <a:buChar char=""/>
        <a:defRPr sz="24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4610" y="1371600"/>
            <a:ext cx="12066270" cy="1562735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实验三  植物营养器官根的观察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015" y="0"/>
            <a:ext cx="282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辽宁大学植物学实验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51581" y="3617849"/>
            <a:ext cx="499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主讲人：孙军  王红艳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一、实验目的：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 sz="3600"/>
              <a:t>掌握根的初生结构及发育</a:t>
            </a:r>
          </a:p>
          <a:p>
            <a:endParaRPr lang="zh-CN" altLang="en-US" sz="3600"/>
          </a:p>
          <a:p>
            <a:endParaRPr lang="zh-CN" altLang="en-US" sz="360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二、实验材料：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pPr marL="0" indent="0">
              <a:lnSpc>
                <a:spcPct val="180000"/>
              </a:lnSpc>
              <a:buNone/>
            </a:pPr>
            <a:r>
              <a:rPr lang="zh-CN" altLang="en-US" sz="3600"/>
              <a:t>1‰中性红1000ml、毛茛根横切片、蚕豆根横切片、蚕豆根纵切片、向日葵根横切片、老根横切片、小麦根尖横切、玉米根尖横切片、纵切片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r>
              <a:rPr lang="zh-CN" altLang="en-US" sz="3600"/>
              <a:t>1、根尖结构观察（纵切片）</a:t>
            </a:r>
          </a:p>
          <a:p>
            <a:endParaRPr lang="zh-CN" altLang="en-US" sz="3600"/>
          </a:p>
        </p:txBody>
      </p:sp>
      <p:pic>
        <p:nvPicPr>
          <p:cNvPr id="4" name="图片 3" descr="根尖结构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0420" y="1852930"/>
            <a:ext cx="8204835" cy="48609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r>
              <a:rPr lang="zh-CN" altLang="en-US" sz="3600"/>
              <a:t>2、液泡系观察</a:t>
            </a:r>
          </a:p>
          <a:p>
            <a:endParaRPr lang="zh-CN" altLang="en-US" sz="3600"/>
          </a:p>
          <a:p>
            <a:r>
              <a:rPr lang="zh-CN" altLang="en-US" sz="3600"/>
              <a:t>3、单子叶植物根尖初生结构</a:t>
            </a:r>
          </a:p>
          <a:p>
            <a:endParaRPr lang="zh-CN" altLang="en-US" sz="3600"/>
          </a:p>
        </p:txBody>
      </p:sp>
      <p:pic>
        <p:nvPicPr>
          <p:cNvPr id="4" name="图片 3" descr="玉米根横切图"/>
          <p:cNvPicPr>
            <a:picLocks noChangeAspect="1"/>
          </p:cNvPicPr>
          <p:nvPr/>
        </p:nvPicPr>
        <p:blipFill>
          <a:blip r:embed="rId3"/>
          <a:srcRect l="24615" t="9210" r="24482" b="9033"/>
          <a:stretch>
            <a:fillRect/>
          </a:stretch>
        </p:blipFill>
        <p:spPr>
          <a:xfrm>
            <a:off x="6950075" y="535940"/>
            <a:ext cx="4967605" cy="59836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 sz="3600"/>
          </a:p>
          <a:p>
            <a:r>
              <a:rPr lang="zh-CN" altLang="en-US" sz="3600"/>
              <a:t>4、双子叶植物根尖初生结构</a:t>
            </a:r>
          </a:p>
          <a:p>
            <a:endParaRPr lang="zh-CN" altLang="en-US" sz="3600"/>
          </a:p>
          <a:p>
            <a:r>
              <a:rPr lang="zh-CN" altLang="en-US" sz="3600"/>
              <a:t>5、树根发生及老根结构</a:t>
            </a:r>
          </a:p>
          <a:p>
            <a:endParaRPr lang="zh-CN" altLang="en-US" sz="3600"/>
          </a:p>
        </p:txBody>
      </p:sp>
      <p:pic>
        <p:nvPicPr>
          <p:cNvPr id="4" name="图片 3" descr="根初生结构图"/>
          <p:cNvPicPr>
            <a:picLocks noChangeAspect="1"/>
          </p:cNvPicPr>
          <p:nvPr/>
        </p:nvPicPr>
        <p:blipFill>
          <a:blip r:embed="rId3"/>
          <a:srcRect l="15473" t="34228" r="11799" b="4251"/>
          <a:stretch>
            <a:fillRect/>
          </a:stretch>
        </p:blipFill>
        <p:spPr>
          <a:xfrm>
            <a:off x="7259320" y="123825"/>
            <a:ext cx="4940935" cy="67564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/>
              <a:t>四、</a:t>
            </a:r>
            <a:r>
              <a:rPr lang="zh-CN" altLang="en-US" sz="4800">
                <a:sym typeface="+mn-ea"/>
              </a:rPr>
              <a:t>思考题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 sz="3600"/>
              <a:t>1、根尖</a:t>
            </a:r>
          </a:p>
          <a:p>
            <a:r>
              <a:rPr lang="zh-CN" altLang="en-US" sz="3600"/>
              <a:t>2、中柱鞘功能</a:t>
            </a:r>
          </a:p>
          <a:p>
            <a:r>
              <a:rPr lang="zh-CN" altLang="en-US" sz="3600"/>
              <a:t>3、凯氏带</a:t>
            </a:r>
          </a:p>
          <a:p>
            <a:r>
              <a:rPr lang="zh-CN" altLang="en-US" sz="3600"/>
              <a:t>4、外始氏</a:t>
            </a:r>
          </a:p>
          <a:p>
            <a:r>
              <a:rPr lang="zh-CN" altLang="en-US" sz="3600">
                <a:sym typeface="+mn-ea"/>
              </a:rPr>
              <a:t>绘图任选一个</a:t>
            </a:r>
            <a:endParaRPr lang="zh-CN" altLang="en-US" sz="3600"/>
          </a:p>
          <a:p>
            <a:r>
              <a:rPr lang="zh-CN" altLang="en-US" sz="3600">
                <a:sym typeface="+mn-ea"/>
              </a:rPr>
              <a:t>小麦、玉米、毛茛根尖初生结构细胞图</a:t>
            </a:r>
            <a:endParaRPr lang="zh-CN" altLang="en-US" sz="3600"/>
          </a:p>
          <a:p>
            <a:endParaRPr lang="zh-CN" altLang="en-US" sz="360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SLIDE_ID" val="custom160393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3"/>
  <p:tag name="KSO_WM_UNIT_TYPE" val="a"/>
  <p:tag name="KSO_WM_UNIT_INDEX" val="1"/>
  <p:tag name="KSO_WM_UNIT_ID" val="custom160393_1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heme/theme1.xml><?xml version="1.0" encoding="utf-8"?>
<a:theme xmlns:a="http://schemas.openxmlformats.org/drawingml/2006/main" name="1_A000120140530A99PPBG">
  <a:themeElements>
    <a:clrScheme name="自定义 92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95B3D7"/>
      </a:accent6>
      <a:hlink>
        <a:srgbClr val="0070C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WPS 演示</Application>
  <PresentationFormat>自定义</PresentationFormat>
  <Paragraphs>29</Paragraphs>
  <Slides>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1_A000120140530A99PPBG</vt:lpstr>
      <vt:lpstr>实验三  植物营养器官根的观察</vt:lpstr>
      <vt:lpstr>一、实验目的：</vt:lpstr>
      <vt:lpstr>二、实验材料：</vt:lpstr>
      <vt:lpstr>三、实验内容：</vt:lpstr>
      <vt:lpstr>三、实验内容：</vt:lpstr>
      <vt:lpstr>三、实验内容：</vt:lpstr>
      <vt:lpstr>四、思考题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</cp:revision>
  <dcterms:created xsi:type="dcterms:W3CDTF">2018-08-22T09:47:00Z</dcterms:created>
  <dcterms:modified xsi:type="dcterms:W3CDTF">2018-08-27T04:28:02Z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